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270" r:id="rId2"/>
    <p:sldId id="290" r:id="rId3"/>
    <p:sldId id="292" r:id="rId4"/>
    <p:sldId id="298" r:id="rId5"/>
    <p:sldId id="296" r:id="rId6"/>
    <p:sldId id="297" r:id="rId7"/>
    <p:sldId id="295" r:id="rId8"/>
    <p:sldId id="282" r:id="rId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91" d="100"/>
          <a:sy n="91" d="100"/>
        </p:scale>
        <p:origin x="-792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A32A06-6256-4E68-A654-DC40A1DDE95C}" type="doc">
      <dgm:prSet loTypeId="urn:microsoft.com/office/officeart/2005/8/layout/list1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s-EC"/>
        </a:p>
      </dgm:t>
    </dgm:pt>
    <dgm:pt modelId="{8DE2D2E3-CFF1-4D90-8E98-5935A7F31333}">
      <dgm:prSet phldrT="[Texto]" custT="1"/>
      <dgm:spPr/>
      <dgm:t>
        <a:bodyPr/>
        <a:lstStyle/>
        <a:p>
          <a:pPr algn="ctr"/>
          <a:r>
            <a:rPr lang="es-EC" sz="1800" b="1" dirty="0" smtClean="0">
              <a:solidFill>
                <a:schemeClr val="tx1"/>
              </a:solidFill>
            </a:rPr>
            <a:t>Convenios  de Descentralización </a:t>
          </a:r>
          <a:endParaRPr lang="es-EC" sz="1800" b="1" dirty="0">
            <a:solidFill>
              <a:schemeClr val="tx1"/>
            </a:solidFill>
          </a:endParaRPr>
        </a:p>
      </dgm:t>
    </dgm:pt>
    <dgm:pt modelId="{5653FF4F-729F-44FB-A369-0BB2D293F8E1}" type="parTrans" cxnId="{83D0A1FB-CD28-418C-9853-C36DF5E820EA}">
      <dgm:prSet/>
      <dgm:spPr/>
      <dgm:t>
        <a:bodyPr/>
        <a:lstStyle/>
        <a:p>
          <a:pPr algn="just"/>
          <a:endParaRPr lang="es-EC" sz="1300"/>
        </a:p>
      </dgm:t>
    </dgm:pt>
    <dgm:pt modelId="{1C923304-94A3-4321-8632-48A27251BFAF}" type="sibTrans" cxnId="{83D0A1FB-CD28-418C-9853-C36DF5E820EA}">
      <dgm:prSet/>
      <dgm:spPr/>
      <dgm:t>
        <a:bodyPr/>
        <a:lstStyle/>
        <a:p>
          <a:pPr algn="just"/>
          <a:endParaRPr lang="es-EC" sz="1300"/>
        </a:p>
      </dgm:t>
    </dgm:pt>
    <dgm:pt modelId="{4064FB3B-ACF2-43D0-A0EF-CD8DA0316593}">
      <dgm:prSet phldrT="[Texto]" custT="1"/>
      <dgm:spPr/>
      <dgm:t>
        <a:bodyPr/>
        <a:lstStyle/>
        <a:p>
          <a:pPr algn="just"/>
          <a:r>
            <a:rPr lang="es-EC" sz="1300" dirty="0" smtClean="0"/>
            <a:t>97 convenios de descentralización: 91,3% provincias  y 34,4% municipios  (fase I-2001, fase II-2002, y fase III-2006)</a:t>
          </a:r>
          <a:endParaRPr lang="es-EC" sz="1300" dirty="0"/>
        </a:p>
      </dgm:t>
    </dgm:pt>
    <dgm:pt modelId="{07E21A65-7ECB-4988-A2F1-8BFDCF8102A7}" type="parTrans" cxnId="{5B759E00-340D-4FDB-9476-06A7769C3CDA}">
      <dgm:prSet/>
      <dgm:spPr/>
      <dgm:t>
        <a:bodyPr/>
        <a:lstStyle/>
        <a:p>
          <a:pPr algn="just"/>
          <a:endParaRPr lang="es-EC" sz="1300"/>
        </a:p>
      </dgm:t>
    </dgm:pt>
    <dgm:pt modelId="{ED109010-0835-47E3-953C-3AD59243D6DB}" type="sibTrans" cxnId="{5B759E00-340D-4FDB-9476-06A7769C3CDA}">
      <dgm:prSet/>
      <dgm:spPr/>
      <dgm:t>
        <a:bodyPr/>
        <a:lstStyle/>
        <a:p>
          <a:pPr algn="just"/>
          <a:endParaRPr lang="es-EC" sz="1300"/>
        </a:p>
      </dgm:t>
    </dgm:pt>
    <dgm:pt modelId="{51CDE064-7943-4E52-844F-16348B8DBC5D}">
      <dgm:prSet phldrT="[Texto]" custT="1"/>
      <dgm:spPr/>
      <dgm:t>
        <a:bodyPr/>
        <a:lstStyle/>
        <a:p>
          <a:pPr algn="ctr"/>
          <a:r>
            <a:rPr lang="es-EC" sz="1600" b="1" dirty="0" smtClean="0">
              <a:solidFill>
                <a:schemeClr val="tx1"/>
              </a:solidFill>
            </a:rPr>
            <a:t>Código Orgánico de Organización Territorial, Autonomía y Descentralización (Cootad)</a:t>
          </a:r>
          <a:endParaRPr lang="es-EC" sz="1600" b="1" dirty="0">
            <a:solidFill>
              <a:schemeClr val="tx1"/>
            </a:solidFill>
          </a:endParaRPr>
        </a:p>
      </dgm:t>
    </dgm:pt>
    <dgm:pt modelId="{FEC5100F-AD0F-4A4F-9986-6762D15E385F}" type="parTrans" cxnId="{92A76BE2-6697-469A-9150-D19DE0AC698A}">
      <dgm:prSet/>
      <dgm:spPr/>
      <dgm:t>
        <a:bodyPr/>
        <a:lstStyle/>
        <a:p>
          <a:pPr algn="just"/>
          <a:endParaRPr lang="es-EC" sz="1300"/>
        </a:p>
      </dgm:t>
    </dgm:pt>
    <dgm:pt modelId="{C55BA6D7-95FB-4926-84B5-159327D60569}" type="sibTrans" cxnId="{92A76BE2-6697-469A-9150-D19DE0AC698A}">
      <dgm:prSet/>
      <dgm:spPr/>
      <dgm:t>
        <a:bodyPr/>
        <a:lstStyle/>
        <a:p>
          <a:pPr algn="just"/>
          <a:endParaRPr lang="es-EC" sz="1300"/>
        </a:p>
      </dgm:t>
    </dgm:pt>
    <dgm:pt modelId="{B2AD8694-0B58-492D-90C0-A321C4ED9336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300" dirty="0" smtClean="0">
              <a:latin typeface="+mj-lt"/>
            </a:rPr>
            <a:t>A los GADM les corresponde regular, controlar y promover </a:t>
          </a:r>
          <a:r>
            <a:rPr lang="es-ES" sz="1300" dirty="0" smtClean="0">
              <a:latin typeface="+mj-lt"/>
            </a:rPr>
            <a:t>el desarrollo de la actividad turística cantonal en coordinación con los demás GAD, promoviendo la creación y funcionamiento de organizaciones asociativas y empresas comunitarias de turismo</a:t>
          </a:r>
          <a:r>
            <a:rPr lang="es-EC" sz="1300" dirty="0" smtClean="0">
              <a:latin typeface="+mj-lt"/>
            </a:rPr>
            <a:t>. </a:t>
          </a:r>
        </a:p>
      </dgm:t>
    </dgm:pt>
    <dgm:pt modelId="{BCDD374F-44F3-41FE-BF43-D63D2E660CA8}" type="parTrans" cxnId="{ACAB5C87-527E-4C47-8601-F8920C9118D0}">
      <dgm:prSet/>
      <dgm:spPr/>
      <dgm:t>
        <a:bodyPr/>
        <a:lstStyle/>
        <a:p>
          <a:pPr algn="just"/>
          <a:endParaRPr lang="es-EC" sz="1300"/>
        </a:p>
      </dgm:t>
    </dgm:pt>
    <dgm:pt modelId="{3C8D48B5-1AFB-4195-9CC5-6E1D7F77B88C}" type="sibTrans" cxnId="{ACAB5C87-527E-4C47-8601-F8920C9118D0}">
      <dgm:prSet/>
      <dgm:spPr/>
      <dgm:t>
        <a:bodyPr/>
        <a:lstStyle/>
        <a:p>
          <a:pPr algn="just"/>
          <a:endParaRPr lang="es-EC" sz="1300"/>
        </a:p>
      </dgm:t>
    </dgm:pt>
    <dgm:pt modelId="{5921313E-0DEA-4F56-A6E4-0C70491FA04E}">
      <dgm:prSet phldrT="[Texto]" custT="1"/>
      <dgm:spPr/>
      <dgm:t>
        <a:bodyPr/>
        <a:lstStyle/>
        <a:p>
          <a:pPr algn="ctr"/>
          <a:r>
            <a:rPr lang="es-EC" sz="1600" b="1" dirty="0" smtClean="0">
              <a:solidFill>
                <a:schemeClr val="tx1"/>
              </a:solidFill>
            </a:rPr>
            <a:t>Ley de Turismo y Reglamento</a:t>
          </a:r>
          <a:endParaRPr lang="es-EC" sz="1300" b="1" dirty="0" smtClean="0">
            <a:solidFill>
              <a:schemeClr val="tx1"/>
            </a:solidFill>
          </a:endParaRPr>
        </a:p>
      </dgm:t>
    </dgm:pt>
    <dgm:pt modelId="{902BBD9A-EDD8-4F2F-A49E-105AD804F4F3}" type="parTrans" cxnId="{989B8457-8C43-43F1-8A45-D201A87D7B8D}">
      <dgm:prSet/>
      <dgm:spPr/>
      <dgm:t>
        <a:bodyPr/>
        <a:lstStyle/>
        <a:p>
          <a:pPr algn="just"/>
          <a:endParaRPr lang="es-EC" sz="1300"/>
        </a:p>
      </dgm:t>
    </dgm:pt>
    <dgm:pt modelId="{2DB83D41-E5F3-4744-9DF6-C193E4ACBC15}" type="sibTrans" cxnId="{989B8457-8C43-43F1-8A45-D201A87D7B8D}">
      <dgm:prSet/>
      <dgm:spPr/>
      <dgm:t>
        <a:bodyPr/>
        <a:lstStyle/>
        <a:p>
          <a:pPr algn="just"/>
          <a:endParaRPr lang="es-EC" sz="1300"/>
        </a:p>
      </dgm:t>
    </dgm:pt>
    <dgm:pt modelId="{D8D1256C-D144-4F79-A6A3-14F226C4258A}">
      <dgm:prSet phldrT="[Texto]" custT="1"/>
      <dgm:spPr/>
      <dgm:t>
        <a:bodyPr/>
        <a:lstStyle/>
        <a:p>
          <a:pPr algn="just"/>
          <a:r>
            <a:rPr lang="es-EC" sz="1300" dirty="0" smtClean="0"/>
            <a:t>Identificación de</a:t>
          </a:r>
          <a:r>
            <a:rPr lang="es-EC" sz="1300" baseline="0" dirty="0" smtClean="0"/>
            <a:t> las atribuciones del Ministerio de Turismo. </a:t>
          </a:r>
          <a:endParaRPr lang="es-EC" sz="1300" dirty="0"/>
        </a:p>
      </dgm:t>
    </dgm:pt>
    <dgm:pt modelId="{79DB25F0-708B-4676-B43A-B355C8B108E6}" type="parTrans" cxnId="{ED4CB7AB-7236-4B10-9A62-65E7A85D7216}">
      <dgm:prSet/>
      <dgm:spPr/>
      <dgm:t>
        <a:bodyPr/>
        <a:lstStyle/>
        <a:p>
          <a:pPr algn="just"/>
          <a:endParaRPr lang="es-EC" sz="1300"/>
        </a:p>
      </dgm:t>
    </dgm:pt>
    <dgm:pt modelId="{BAD48D36-DD91-49C9-A4EF-6D5F72C5650F}" type="sibTrans" cxnId="{ED4CB7AB-7236-4B10-9A62-65E7A85D7216}">
      <dgm:prSet/>
      <dgm:spPr/>
      <dgm:t>
        <a:bodyPr/>
        <a:lstStyle/>
        <a:p>
          <a:pPr algn="just"/>
          <a:endParaRPr lang="es-EC" sz="1300"/>
        </a:p>
      </dgm:t>
    </dgm:pt>
    <dgm:pt modelId="{762216B3-8005-464F-8592-391CEAAD31DE}">
      <dgm:prSet phldrT="[Texto]" custT="1"/>
      <dgm:spPr/>
      <dgm:t>
        <a:bodyPr/>
        <a:lstStyle/>
        <a:p>
          <a:pPr algn="just"/>
          <a:endParaRPr lang="es-EC" sz="1300" dirty="0"/>
        </a:p>
      </dgm:t>
    </dgm:pt>
    <dgm:pt modelId="{3AFB1FD6-5769-4504-B66F-8BEA3D58D5B8}" type="parTrans" cxnId="{F6E4577C-F52B-4AB0-87FC-2235ED093571}">
      <dgm:prSet/>
      <dgm:spPr/>
      <dgm:t>
        <a:bodyPr/>
        <a:lstStyle/>
        <a:p>
          <a:endParaRPr lang="es-EC"/>
        </a:p>
      </dgm:t>
    </dgm:pt>
    <dgm:pt modelId="{005C52FC-E846-435A-A4F8-9720AE795E23}" type="sibTrans" cxnId="{F6E4577C-F52B-4AB0-87FC-2235ED093571}">
      <dgm:prSet/>
      <dgm:spPr/>
      <dgm:t>
        <a:bodyPr/>
        <a:lstStyle/>
        <a:p>
          <a:endParaRPr lang="es-EC"/>
        </a:p>
      </dgm:t>
    </dgm:pt>
    <dgm:pt modelId="{705B60CA-94B5-4007-B0D5-A888D2374FCD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300" dirty="0" smtClean="0">
              <a:latin typeface="+mj-lt"/>
            </a:rPr>
            <a:t>Los GAD</a:t>
          </a:r>
          <a:r>
            <a:rPr lang="es-EC" sz="1300" baseline="0" dirty="0" smtClean="0">
              <a:latin typeface="+mj-lt"/>
            </a:rPr>
            <a:t>PR pueden f</a:t>
          </a:r>
          <a:r>
            <a:rPr lang="es-EC" sz="1300" dirty="0" smtClean="0">
              <a:latin typeface="+mj-lt"/>
            </a:rPr>
            <a:t>omentar la inversión y el desarrollo económico, en sectores como el</a:t>
          </a:r>
          <a:r>
            <a:rPr lang="es-EC" sz="1300" baseline="0" dirty="0" smtClean="0">
              <a:latin typeface="+mj-lt"/>
            </a:rPr>
            <a:t> </a:t>
          </a:r>
          <a:r>
            <a:rPr lang="es-EC" sz="1300" dirty="0" smtClean="0">
              <a:latin typeface="+mj-lt"/>
            </a:rPr>
            <a:t>turismo.</a:t>
          </a:r>
        </a:p>
      </dgm:t>
    </dgm:pt>
    <dgm:pt modelId="{A14BA2EC-9D30-4FF9-8EA9-DCE2CB9B8871}" type="parTrans" cxnId="{4C56F003-E512-4960-B3A5-B93EB682EFFB}">
      <dgm:prSet/>
      <dgm:spPr/>
      <dgm:t>
        <a:bodyPr/>
        <a:lstStyle/>
        <a:p>
          <a:endParaRPr lang="es-EC"/>
        </a:p>
      </dgm:t>
    </dgm:pt>
    <dgm:pt modelId="{48DD5A49-DD85-4A56-96C9-83CD0A791F4D}" type="sibTrans" cxnId="{4C56F003-E512-4960-B3A5-B93EB682EFFB}">
      <dgm:prSet/>
      <dgm:spPr/>
      <dgm:t>
        <a:bodyPr/>
        <a:lstStyle/>
        <a:p>
          <a:endParaRPr lang="es-EC"/>
        </a:p>
      </dgm:t>
    </dgm:pt>
    <dgm:pt modelId="{45292E09-0C62-4594-A437-617B65CD399D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300" dirty="0" smtClean="0">
              <a:latin typeface="+mj-lt"/>
            </a:rPr>
            <a:t>Los GADP pueden hacer uso social y productivo de los recursos culturales de su territorio en el marco del fomento productivo.</a:t>
          </a:r>
          <a:endParaRPr lang="es-EC" sz="1300" dirty="0" smtClean="0">
            <a:latin typeface="+mj-lt"/>
          </a:endParaRPr>
        </a:p>
      </dgm:t>
    </dgm:pt>
    <dgm:pt modelId="{696ABAB7-5E6D-4361-A4F4-B4872B9DC7C6}" type="parTrans" cxnId="{1AD7E4FA-6FEE-4605-B84C-9EE088372D12}">
      <dgm:prSet/>
      <dgm:spPr/>
      <dgm:t>
        <a:bodyPr/>
        <a:lstStyle/>
        <a:p>
          <a:endParaRPr lang="es-EC"/>
        </a:p>
      </dgm:t>
    </dgm:pt>
    <dgm:pt modelId="{46FF2BD9-A9DB-4E43-9277-AD45C4688AB6}" type="sibTrans" cxnId="{1AD7E4FA-6FEE-4605-B84C-9EE088372D12}">
      <dgm:prSet/>
      <dgm:spPr/>
      <dgm:t>
        <a:bodyPr/>
        <a:lstStyle/>
        <a:p>
          <a:endParaRPr lang="es-EC"/>
        </a:p>
      </dgm:t>
    </dgm:pt>
    <dgm:pt modelId="{E35B5E00-5431-435C-B60D-0526666F33D3}" type="pres">
      <dgm:prSet presAssocID="{60A32A06-6256-4E68-A654-DC40A1DDE95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6D02F16-F0E9-4A63-845A-BCEBFA126C16}" type="pres">
      <dgm:prSet presAssocID="{8DE2D2E3-CFF1-4D90-8E98-5935A7F31333}" presName="parentLin" presStyleCnt="0"/>
      <dgm:spPr/>
      <dgm:t>
        <a:bodyPr/>
        <a:lstStyle/>
        <a:p>
          <a:endParaRPr lang="es-EC"/>
        </a:p>
      </dgm:t>
    </dgm:pt>
    <dgm:pt modelId="{DA76A912-03C6-46DC-A637-5D0E7E7F70DE}" type="pres">
      <dgm:prSet presAssocID="{8DE2D2E3-CFF1-4D90-8E98-5935A7F31333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7E2A7045-C4AA-4F94-BC52-35E3B1B7EC28}" type="pres">
      <dgm:prSet presAssocID="{8DE2D2E3-CFF1-4D90-8E98-5935A7F31333}" presName="parentText" presStyleLbl="node1" presStyleIdx="0" presStyleCnt="3" custLinFactNeighborX="3448" custLinFactNeighborY="-276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A9DAC1-E211-41ED-9A2D-3A061B8AF01E}" type="pres">
      <dgm:prSet presAssocID="{8DE2D2E3-CFF1-4D90-8E98-5935A7F31333}" presName="negativeSpace" presStyleCnt="0"/>
      <dgm:spPr/>
      <dgm:t>
        <a:bodyPr/>
        <a:lstStyle/>
        <a:p>
          <a:endParaRPr lang="es-EC"/>
        </a:p>
      </dgm:t>
    </dgm:pt>
    <dgm:pt modelId="{4AFC54A4-1A5D-4377-93CE-CCBE8633C3CF}" type="pres">
      <dgm:prSet presAssocID="{8DE2D2E3-CFF1-4D90-8E98-5935A7F31333}" presName="childText" presStyleLbl="conFgAcc1" presStyleIdx="0" presStyleCnt="3" custLinFactNeighborY="-4727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93FC46-74E5-4C8A-A381-953978632368}" type="pres">
      <dgm:prSet presAssocID="{1C923304-94A3-4321-8632-48A27251BFAF}" presName="spaceBetweenRectangles" presStyleCnt="0"/>
      <dgm:spPr/>
      <dgm:t>
        <a:bodyPr/>
        <a:lstStyle/>
        <a:p>
          <a:endParaRPr lang="es-EC"/>
        </a:p>
      </dgm:t>
    </dgm:pt>
    <dgm:pt modelId="{1C3D852B-041B-4676-AAE0-3A3029EAAA2E}" type="pres">
      <dgm:prSet presAssocID="{51CDE064-7943-4E52-844F-16348B8DBC5D}" presName="parentLin" presStyleCnt="0"/>
      <dgm:spPr/>
      <dgm:t>
        <a:bodyPr/>
        <a:lstStyle/>
        <a:p>
          <a:endParaRPr lang="es-EC"/>
        </a:p>
      </dgm:t>
    </dgm:pt>
    <dgm:pt modelId="{35544706-9950-4C60-9009-0E3CCE0DA566}" type="pres">
      <dgm:prSet presAssocID="{51CDE064-7943-4E52-844F-16348B8DBC5D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6FAB6DCD-D9FC-4035-A995-AF5047C868D6}" type="pres">
      <dgm:prSet presAssocID="{51CDE064-7943-4E52-844F-16348B8DBC5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1C7EFE-9A1E-4C54-8254-1DFE5D6B13FC}" type="pres">
      <dgm:prSet presAssocID="{51CDE064-7943-4E52-844F-16348B8DBC5D}" presName="negativeSpace" presStyleCnt="0"/>
      <dgm:spPr/>
      <dgm:t>
        <a:bodyPr/>
        <a:lstStyle/>
        <a:p>
          <a:endParaRPr lang="es-EC"/>
        </a:p>
      </dgm:t>
    </dgm:pt>
    <dgm:pt modelId="{93D3E249-416B-436F-B2A8-CEE524463B68}" type="pres">
      <dgm:prSet presAssocID="{51CDE064-7943-4E52-844F-16348B8DBC5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9F9B1F-AE84-477E-BCB7-DFB7C00C65E3}" type="pres">
      <dgm:prSet presAssocID="{C55BA6D7-95FB-4926-84B5-159327D60569}" presName="spaceBetweenRectangles" presStyleCnt="0"/>
      <dgm:spPr/>
      <dgm:t>
        <a:bodyPr/>
        <a:lstStyle/>
        <a:p>
          <a:endParaRPr lang="es-EC"/>
        </a:p>
      </dgm:t>
    </dgm:pt>
    <dgm:pt modelId="{97582E36-2599-427E-B7F7-9893B58C20F0}" type="pres">
      <dgm:prSet presAssocID="{5921313E-0DEA-4F56-A6E4-0C70491FA04E}" presName="parentLin" presStyleCnt="0"/>
      <dgm:spPr/>
      <dgm:t>
        <a:bodyPr/>
        <a:lstStyle/>
        <a:p>
          <a:endParaRPr lang="es-EC"/>
        </a:p>
      </dgm:t>
    </dgm:pt>
    <dgm:pt modelId="{4818FD28-06CE-45D8-B773-A7E9271DB161}" type="pres">
      <dgm:prSet presAssocID="{5921313E-0DEA-4F56-A6E4-0C70491FA04E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13CC899B-A758-44BD-9411-F4A4D6DD7B26}" type="pres">
      <dgm:prSet presAssocID="{5921313E-0DEA-4F56-A6E4-0C70491FA04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1EA848F-7498-47FE-AA41-1BD2287DB84B}" type="pres">
      <dgm:prSet presAssocID="{5921313E-0DEA-4F56-A6E4-0C70491FA04E}" presName="negativeSpace" presStyleCnt="0"/>
      <dgm:spPr/>
      <dgm:t>
        <a:bodyPr/>
        <a:lstStyle/>
        <a:p>
          <a:endParaRPr lang="es-EC"/>
        </a:p>
      </dgm:t>
    </dgm:pt>
    <dgm:pt modelId="{9DFFB3BF-FA8C-4A6F-8BA2-6BAA54849244}" type="pres">
      <dgm:prSet presAssocID="{5921313E-0DEA-4F56-A6E4-0C70491FA04E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89B8457-8C43-43F1-8A45-D201A87D7B8D}" srcId="{60A32A06-6256-4E68-A654-DC40A1DDE95C}" destId="{5921313E-0DEA-4F56-A6E4-0C70491FA04E}" srcOrd="2" destOrd="0" parTransId="{902BBD9A-EDD8-4F2F-A49E-105AD804F4F3}" sibTransId="{2DB83D41-E5F3-4744-9DF6-C193E4ACBC15}"/>
    <dgm:cxn modelId="{455AA1AC-0899-C64A-9859-71C49B6D4C35}" type="presOf" srcId="{8DE2D2E3-CFF1-4D90-8E98-5935A7F31333}" destId="{7E2A7045-C4AA-4F94-BC52-35E3B1B7EC28}" srcOrd="1" destOrd="0" presId="urn:microsoft.com/office/officeart/2005/8/layout/list1"/>
    <dgm:cxn modelId="{BF5BE01A-4749-7F47-9BD5-96815EF07C65}" type="presOf" srcId="{4064FB3B-ACF2-43D0-A0EF-CD8DA0316593}" destId="{4AFC54A4-1A5D-4377-93CE-CCBE8633C3CF}" srcOrd="0" destOrd="0" presId="urn:microsoft.com/office/officeart/2005/8/layout/list1"/>
    <dgm:cxn modelId="{BD2CB2ED-406E-9842-9862-1135243BC5F1}" type="presOf" srcId="{8DE2D2E3-CFF1-4D90-8E98-5935A7F31333}" destId="{DA76A912-03C6-46DC-A637-5D0E7E7F70DE}" srcOrd="0" destOrd="0" presId="urn:microsoft.com/office/officeart/2005/8/layout/list1"/>
    <dgm:cxn modelId="{F6E4577C-F52B-4AB0-87FC-2235ED093571}" srcId="{8DE2D2E3-CFF1-4D90-8E98-5935A7F31333}" destId="{762216B3-8005-464F-8592-391CEAAD31DE}" srcOrd="1" destOrd="0" parTransId="{3AFB1FD6-5769-4504-B66F-8BEA3D58D5B8}" sibTransId="{005C52FC-E846-435A-A4F8-9720AE795E23}"/>
    <dgm:cxn modelId="{37D08D4B-0C55-864A-B77E-178203A49BA9}" type="presOf" srcId="{705B60CA-94B5-4007-B0D5-A888D2374FCD}" destId="{93D3E249-416B-436F-B2A8-CEE524463B68}" srcOrd="0" destOrd="2" presId="urn:microsoft.com/office/officeart/2005/8/layout/list1"/>
    <dgm:cxn modelId="{83D0A1FB-CD28-418C-9853-C36DF5E820EA}" srcId="{60A32A06-6256-4E68-A654-DC40A1DDE95C}" destId="{8DE2D2E3-CFF1-4D90-8E98-5935A7F31333}" srcOrd="0" destOrd="0" parTransId="{5653FF4F-729F-44FB-A369-0BB2D293F8E1}" sibTransId="{1C923304-94A3-4321-8632-48A27251BFAF}"/>
    <dgm:cxn modelId="{AC553F10-7064-E040-B027-0BDA9E2DB0E9}" type="presOf" srcId="{51CDE064-7943-4E52-844F-16348B8DBC5D}" destId="{6FAB6DCD-D9FC-4035-A995-AF5047C868D6}" srcOrd="1" destOrd="0" presId="urn:microsoft.com/office/officeart/2005/8/layout/list1"/>
    <dgm:cxn modelId="{42EBFBC0-379A-B044-81CE-539B313B77E4}" type="presOf" srcId="{5921313E-0DEA-4F56-A6E4-0C70491FA04E}" destId="{4818FD28-06CE-45D8-B773-A7E9271DB161}" srcOrd="0" destOrd="0" presId="urn:microsoft.com/office/officeart/2005/8/layout/list1"/>
    <dgm:cxn modelId="{1AD7E4FA-6FEE-4605-B84C-9EE088372D12}" srcId="{51CDE064-7943-4E52-844F-16348B8DBC5D}" destId="{45292E09-0C62-4594-A437-617B65CD399D}" srcOrd="1" destOrd="0" parTransId="{696ABAB7-5E6D-4361-A4F4-B4872B9DC7C6}" sibTransId="{46FF2BD9-A9DB-4E43-9277-AD45C4688AB6}"/>
    <dgm:cxn modelId="{ED4CB7AB-7236-4B10-9A62-65E7A85D7216}" srcId="{5921313E-0DEA-4F56-A6E4-0C70491FA04E}" destId="{D8D1256C-D144-4F79-A6A3-14F226C4258A}" srcOrd="0" destOrd="0" parTransId="{79DB25F0-708B-4676-B43A-B355C8B108E6}" sibTransId="{BAD48D36-DD91-49C9-A4EF-6D5F72C5650F}"/>
    <dgm:cxn modelId="{67D859C9-EAE8-1245-BCBC-F604DF2B420A}" type="presOf" srcId="{762216B3-8005-464F-8592-391CEAAD31DE}" destId="{4AFC54A4-1A5D-4377-93CE-CCBE8633C3CF}" srcOrd="0" destOrd="1" presId="urn:microsoft.com/office/officeart/2005/8/layout/list1"/>
    <dgm:cxn modelId="{E35AAE3F-B278-1F42-B11F-3F5DCEA873FD}" type="presOf" srcId="{5921313E-0DEA-4F56-A6E4-0C70491FA04E}" destId="{13CC899B-A758-44BD-9411-F4A4D6DD7B26}" srcOrd="1" destOrd="0" presId="urn:microsoft.com/office/officeart/2005/8/layout/list1"/>
    <dgm:cxn modelId="{5B759E00-340D-4FDB-9476-06A7769C3CDA}" srcId="{8DE2D2E3-CFF1-4D90-8E98-5935A7F31333}" destId="{4064FB3B-ACF2-43D0-A0EF-CD8DA0316593}" srcOrd="0" destOrd="0" parTransId="{07E21A65-7ECB-4988-A2F1-8BFDCF8102A7}" sibTransId="{ED109010-0835-47E3-953C-3AD59243D6DB}"/>
    <dgm:cxn modelId="{92A76BE2-6697-469A-9150-D19DE0AC698A}" srcId="{60A32A06-6256-4E68-A654-DC40A1DDE95C}" destId="{51CDE064-7943-4E52-844F-16348B8DBC5D}" srcOrd="1" destOrd="0" parTransId="{FEC5100F-AD0F-4A4F-9986-6762D15E385F}" sibTransId="{C55BA6D7-95FB-4926-84B5-159327D60569}"/>
    <dgm:cxn modelId="{E544C52F-0EED-F64F-8A27-CC167B22EA7F}" type="presOf" srcId="{45292E09-0C62-4594-A437-617B65CD399D}" destId="{93D3E249-416B-436F-B2A8-CEE524463B68}" srcOrd="0" destOrd="1" presId="urn:microsoft.com/office/officeart/2005/8/layout/list1"/>
    <dgm:cxn modelId="{4C56F003-E512-4960-B3A5-B93EB682EFFB}" srcId="{51CDE064-7943-4E52-844F-16348B8DBC5D}" destId="{705B60CA-94B5-4007-B0D5-A888D2374FCD}" srcOrd="2" destOrd="0" parTransId="{A14BA2EC-9D30-4FF9-8EA9-DCE2CB9B8871}" sibTransId="{48DD5A49-DD85-4A56-96C9-83CD0A791F4D}"/>
    <dgm:cxn modelId="{ACAB5C87-527E-4C47-8601-F8920C9118D0}" srcId="{51CDE064-7943-4E52-844F-16348B8DBC5D}" destId="{B2AD8694-0B58-492D-90C0-A321C4ED9336}" srcOrd="0" destOrd="0" parTransId="{BCDD374F-44F3-41FE-BF43-D63D2E660CA8}" sibTransId="{3C8D48B5-1AFB-4195-9CC5-6E1D7F77B88C}"/>
    <dgm:cxn modelId="{5E895C4F-273F-3244-A5CE-BD339116495F}" type="presOf" srcId="{60A32A06-6256-4E68-A654-DC40A1DDE95C}" destId="{E35B5E00-5431-435C-B60D-0526666F33D3}" srcOrd="0" destOrd="0" presId="urn:microsoft.com/office/officeart/2005/8/layout/list1"/>
    <dgm:cxn modelId="{FAD3BFF4-C2D2-0D44-8BA5-AA8ABC521658}" type="presOf" srcId="{D8D1256C-D144-4F79-A6A3-14F226C4258A}" destId="{9DFFB3BF-FA8C-4A6F-8BA2-6BAA54849244}" srcOrd="0" destOrd="0" presId="urn:microsoft.com/office/officeart/2005/8/layout/list1"/>
    <dgm:cxn modelId="{C6033A5E-6AE7-9D47-91AE-13A23B8C0024}" type="presOf" srcId="{51CDE064-7943-4E52-844F-16348B8DBC5D}" destId="{35544706-9950-4C60-9009-0E3CCE0DA566}" srcOrd="0" destOrd="0" presId="urn:microsoft.com/office/officeart/2005/8/layout/list1"/>
    <dgm:cxn modelId="{CC75E4C7-077C-AF46-9647-C0E3A31FFD2B}" type="presOf" srcId="{B2AD8694-0B58-492D-90C0-A321C4ED9336}" destId="{93D3E249-416B-436F-B2A8-CEE524463B68}" srcOrd="0" destOrd="0" presId="urn:microsoft.com/office/officeart/2005/8/layout/list1"/>
    <dgm:cxn modelId="{44BC80B6-603A-CE4A-B112-5B505D9FDA76}" type="presParOf" srcId="{E35B5E00-5431-435C-B60D-0526666F33D3}" destId="{F6D02F16-F0E9-4A63-845A-BCEBFA126C16}" srcOrd="0" destOrd="0" presId="urn:microsoft.com/office/officeart/2005/8/layout/list1"/>
    <dgm:cxn modelId="{D9F6F5E4-AE45-2B43-98AC-268D9622E430}" type="presParOf" srcId="{F6D02F16-F0E9-4A63-845A-BCEBFA126C16}" destId="{DA76A912-03C6-46DC-A637-5D0E7E7F70DE}" srcOrd="0" destOrd="0" presId="urn:microsoft.com/office/officeart/2005/8/layout/list1"/>
    <dgm:cxn modelId="{62A612A6-2832-7340-803C-D83EEB5C79DB}" type="presParOf" srcId="{F6D02F16-F0E9-4A63-845A-BCEBFA126C16}" destId="{7E2A7045-C4AA-4F94-BC52-35E3B1B7EC28}" srcOrd="1" destOrd="0" presId="urn:microsoft.com/office/officeart/2005/8/layout/list1"/>
    <dgm:cxn modelId="{8FF0A9FB-3741-AF44-89ED-64CF166A0CCA}" type="presParOf" srcId="{E35B5E00-5431-435C-B60D-0526666F33D3}" destId="{17A9DAC1-E211-41ED-9A2D-3A061B8AF01E}" srcOrd="1" destOrd="0" presId="urn:microsoft.com/office/officeart/2005/8/layout/list1"/>
    <dgm:cxn modelId="{493DDCB1-CFF4-CA4B-853E-6202819036D9}" type="presParOf" srcId="{E35B5E00-5431-435C-B60D-0526666F33D3}" destId="{4AFC54A4-1A5D-4377-93CE-CCBE8633C3CF}" srcOrd="2" destOrd="0" presId="urn:microsoft.com/office/officeart/2005/8/layout/list1"/>
    <dgm:cxn modelId="{29B0AB7E-C6B5-754B-B4B6-652A4E6F85FC}" type="presParOf" srcId="{E35B5E00-5431-435C-B60D-0526666F33D3}" destId="{9793FC46-74E5-4C8A-A381-953978632368}" srcOrd="3" destOrd="0" presId="urn:microsoft.com/office/officeart/2005/8/layout/list1"/>
    <dgm:cxn modelId="{DE94123B-F6F6-D645-92F1-C207BEA232FC}" type="presParOf" srcId="{E35B5E00-5431-435C-B60D-0526666F33D3}" destId="{1C3D852B-041B-4676-AAE0-3A3029EAAA2E}" srcOrd="4" destOrd="0" presId="urn:microsoft.com/office/officeart/2005/8/layout/list1"/>
    <dgm:cxn modelId="{C6EB09E2-8B61-3447-86F4-01363EC1B8F4}" type="presParOf" srcId="{1C3D852B-041B-4676-AAE0-3A3029EAAA2E}" destId="{35544706-9950-4C60-9009-0E3CCE0DA566}" srcOrd="0" destOrd="0" presId="urn:microsoft.com/office/officeart/2005/8/layout/list1"/>
    <dgm:cxn modelId="{73BE664F-8263-694B-9A66-F9C740A08537}" type="presParOf" srcId="{1C3D852B-041B-4676-AAE0-3A3029EAAA2E}" destId="{6FAB6DCD-D9FC-4035-A995-AF5047C868D6}" srcOrd="1" destOrd="0" presId="urn:microsoft.com/office/officeart/2005/8/layout/list1"/>
    <dgm:cxn modelId="{CF88CE9A-0E5C-A34B-8C6B-778AD20F4300}" type="presParOf" srcId="{E35B5E00-5431-435C-B60D-0526666F33D3}" destId="{D61C7EFE-9A1E-4C54-8254-1DFE5D6B13FC}" srcOrd="5" destOrd="0" presId="urn:microsoft.com/office/officeart/2005/8/layout/list1"/>
    <dgm:cxn modelId="{E0C2E186-7591-D748-94FA-280B9FD777CD}" type="presParOf" srcId="{E35B5E00-5431-435C-B60D-0526666F33D3}" destId="{93D3E249-416B-436F-B2A8-CEE524463B68}" srcOrd="6" destOrd="0" presId="urn:microsoft.com/office/officeart/2005/8/layout/list1"/>
    <dgm:cxn modelId="{4D1F59E2-5272-F14A-BDDC-2ECC10A43426}" type="presParOf" srcId="{E35B5E00-5431-435C-B60D-0526666F33D3}" destId="{979F9B1F-AE84-477E-BCB7-DFB7C00C65E3}" srcOrd="7" destOrd="0" presId="urn:microsoft.com/office/officeart/2005/8/layout/list1"/>
    <dgm:cxn modelId="{9EC1A041-0746-524E-8A2A-7C00A1BC563E}" type="presParOf" srcId="{E35B5E00-5431-435C-B60D-0526666F33D3}" destId="{97582E36-2599-427E-B7F7-9893B58C20F0}" srcOrd="8" destOrd="0" presId="urn:microsoft.com/office/officeart/2005/8/layout/list1"/>
    <dgm:cxn modelId="{17591CAF-A5C4-194B-8D67-8691537AE37C}" type="presParOf" srcId="{97582E36-2599-427E-B7F7-9893B58C20F0}" destId="{4818FD28-06CE-45D8-B773-A7E9271DB161}" srcOrd="0" destOrd="0" presId="urn:microsoft.com/office/officeart/2005/8/layout/list1"/>
    <dgm:cxn modelId="{0BD9512D-3805-C245-863B-8E516070DAB6}" type="presParOf" srcId="{97582E36-2599-427E-B7F7-9893B58C20F0}" destId="{13CC899B-A758-44BD-9411-F4A4D6DD7B26}" srcOrd="1" destOrd="0" presId="urn:microsoft.com/office/officeart/2005/8/layout/list1"/>
    <dgm:cxn modelId="{F022CB37-265E-C74C-8B69-F937DA4BBA15}" type="presParOf" srcId="{E35B5E00-5431-435C-B60D-0526666F33D3}" destId="{51EA848F-7498-47FE-AA41-1BD2287DB84B}" srcOrd="9" destOrd="0" presId="urn:microsoft.com/office/officeart/2005/8/layout/list1"/>
    <dgm:cxn modelId="{A923D17F-AD98-0146-BD9C-1C48FD5946D8}" type="presParOf" srcId="{E35B5E00-5431-435C-B60D-0526666F33D3}" destId="{9DFFB3BF-FA8C-4A6F-8BA2-6BAA5484924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473178-E72B-463E-B3D7-1E436706E47B}" type="doc">
      <dgm:prSet loTypeId="urn:microsoft.com/office/officeart/2005/8/layout/process3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A227DE97-5FFC-4842-93BC-712D226EFFC6}">
      <dgm:prSet phldrT="[Texto]" custT="1"/>
      <dgm:spPr/>
      <dgm:t>
        <a:bodyPr/>
        <a:lstStyle/>
        <a:p>
          <a:pPr algn="l"/>
          <a:r>
            <a:rPr lang="es-EC" sz="2000" b="1" dirty="0" smtClean="0">
              <a:latin typeface="+mn-lt"/>
              <a:cs typeface="Times New Roman" pitchFamily="18" charset="0"/>
            </a:rPr>
            <a:t>Licencia única anual de funcionamiento (LUAF)</a:t>
          </a:r>
          <a:endParaRPr lang="es-EC" sz="2000" b="1" dirty="0">
            <a:latin typeface="+mn-lt"/>
            <a:cs typeface="Times New Roman" pitchFamily="18" charset="0"/>
          </a:endParaRPr>
        </a:p>
      </dgm:t>
    </dgm:pt>
    <dgm:pt modelId="{10E43165-3416-424A-B710-1FC78906FFA4}" type="parTrans" cxnId="{A30C4C9C-B16B-4480-87BB-B991468EBA9C}">
      <dgm:prSet/>
      <dgm:spPr/>
      <dgm:t>
        <a:bodyPr/>
        <a:lstStyle/>
        <a:p>
          <a:endParaRPr lang="es-EC" sz="1400">
            <a:latin typeface="+mn-lt"/>
            <a:cs typeface="Times New Roman" pitchFamily="18" charset="0"/>
          </a:endParaRPr>
        </a:p>
      </dgm:t>
    </dgm:pt>
    <dgm:pt modelId="{7EE80EE2-57D1-44DB-8ED6-AB5F7303CF35}" type="sibTrans" cxnId="{A30C4C9C-B16B-4480-87BB-B991468EBA9C}">
      <dgm:prSet custT="1"/>
      <dgm:spPr>
        <a:noFill/>
      </dgm:spPr>
      <dgm:t>
        <a:bodyPr/>
        <a:lstStyle/>
        <a:p>
          <a:endParaRPr lang="es-EC" sz="1400">
            <a:latin typeface="+mn-lt"/>
            <a:cs typeface="Times New Roman" pitchFamily="18" charset="0"/>
          </a:endParaRPr>
        </a:p>
      </dgm:t>
    </dgm:pt>
    <dgm:pt modelId="{0839FD0D-5A24-42F4-A1DA-E45503906C0B}">
      <dgm:prSet phldrT="[Texto]" custT="1"/>
      <dgm:spPr/>
      <dgm:t>
        <a:bodyPr/>
        <a:lstStyle/>
        <a:p>
          <a:r>
            <a:rPr lang="es-EC" sz="1600" dirty="0" smtClean="0">
              <a:latin typeface="+mn-lt"/>
              <a:cs typeface="Times New Roman" pitchFamily="18" charset="0"/>
            </a:rPr>
            <a:t>Licencia para prestar servicios turísticos.</a:t>
          </a:r>
          <a:endParaRPr lang="es-EC" sz="1600" dirty="0">
            <a:latin typeface="+mn-lt"/>
            <a:cs typeface="Times New Roman" pitchFamily="18" charset="0"/>
          </a:endParaRPr>
        </a:p>
      </dgm:t>
    </dgm:pt>
    <dgm:pt modelId="{0E9BF022-96FB-4E2B-AA10-BE98090E9421}" type="parTrans" cxnId="{F58D38DC-1787-45B7-8F5B-C4B59EBA8DEF}">
      <dgm:prSet/>
      <dgm:spPr/>
      <dgm:t>
        <a:bodyPr/>
        <a:lstStyle/>
        <a:p>
          <a:endParaRPr lang="es-EC" sz="1400">
            <a:latin typeface="+mn-lt"/>
            <a:cs typeface="Times New Roman" pitchFamily="18" charset="0"/>
          </a:endParaRPr>
        </a:p>
      </dgm:t>
    </dgm:pt>
    <dgm:pt modelId="{8BFB34F3-D56E-44C4-8E9D-EBD9E754D5CB}" type="sibTrans" cxnId="{F58D38DC-1787-45B7-8F5B-C4B59EBA8DEF}">
      <dgm:prSet/>
      <dgm:spPr/>
      <dgm:t>
        <a:bodyPr/>
        <a:lstStyle/>
        <a:p>
          <a:endParaRPr lang="es-EC" sz="1400">
            <a:latin typeface="+mn-lt"/>
            <a:cs typeface="Times New Roman" pitchFamily="18" charset="0"/>
          </a:endParaRPr>
        </a:p>
      </dgm:t>
    </dgm:pt>
    <dgm:pt modelId="{8F993ADA-B382-4BA4-9454-E679C60960DF}" type="pres">
      <dgm:prSet presAssocID="{FA473178-E72B-463E-B3D7-1E436706E47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360737D-273D-4C97-BAF2-274DD1B74DE7}" type="pres">
      <dgm:prSet presAssocID="{A227DE97-5FFC-4842-93BC-712D226EFFC6}" presName="composite" presStyleCnt="0"/>
      <dgm:spPr/>
      <dgm:t>
        <a:bodyPr/>
        <a:lstStyle/>
        <a:p>
          <a:endParaRPr lang="es-EC"/>
        </a:p>
      </dgm:t>
    </dgm:pt>
    <dgm:pt modelId="{933C84B1-4B5B-406C-BD62-38AD0837A2D5}" type="pres">
      <dgm:prSet presAssocID="{A227DE97-5FFC-4842-93BC-712D226EFFC6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C17599-1C54-4357-B2FC-8502B24B69BC}" type="pres">
      <dgm:prSet presAssocID="{A227DE97-5FFC-4842-93BC-712D226EFFC6}" presName="parSh" presStyleLbl="node1" presStyleIdx="0" presStyleCnt="1" custScaleX="217931" custScaleY="100000" custLinFactNeighborX="-128" custLinFactNeighborY="3823"/>
      <dgm:spPr/>
      <dgm:t>
        <a:bodyPr/>
        <a:lstStyle/>
        <a:p>
          <a:endParaRPr lang="es-EC"/>
        </a:p>
      </dgm:t>
    </dgm:pt>
    <dgm:pt modelId="{94B18FE2-DF2A-4EF7-9F10-4C49F425AF26}" type="pres">
      <dgm:prSet presAssocID="{A227DE97-5FFC-4842-93BC-712D226EFFC6}" presName="desTx" presStyleLbl="fgAcc1" presStyleIdx="0" presStyleCnt="1" custScaleX="154305" custScaleY="95313" custLinFactNeighborX="11496" custLinFactNeighborY="73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9EC505A-FD21-D643-A315-4D5275638FB2}" type="presOf" srcId="{0839FD0D-5A24-42F4-A1DA-E45503906C0B}" destId="{94B18FE2-DF2A-4EF7-9F10-4C49F425AF26}" srcOrd="0" destOrd="0" presId="urn:microsoft.com/office/officeart/2005/8/layout/process3"/>
    <dgm:cxn modelId="{EE199537-02B6-BE46-83BF-1A44F9CB7D1B}" type="presOf" srcId="{A227DE97-5FFC-4842-93BC-712D226EFFC6}" destId="{47C17599-1C54-4357-B2FC-8502B24B69BC}" srcOrd="1" destOrd="0" presId="urn:microsoft.com/office/officeart/2005/8/layout/process3"/>
    <dgm:cxn modelId="{A30C4C9C-B16B-4480-87BB-B991468EBA9C}" srcId="{FA473178-E72B-463E-B3D7-1E436706E47B}" destId="{A227DE97-5FFC-4842-93BC-712D226EFFC6}" srcOrd="0" destOrd="0" parTransId="{10E43165-3416-424A-B710-1FC78906FFA4}" sibTransId="{7EE80EE2-57D1-44DB-8ED6-AB5F7303CF35}"/>
    <dgm:cxn modelId="{F58D38DC-1787-45B7-8F5B-C4B59EBA8DEF}" srcId="{A227DE97-5FFC-4842-93BC-712D226EFFC6}" destId="{0839FD0D-5A24-42F4-A1DA-E45503906C0B}" srcOrd="0" destOrd="0" parTransId="{0E9BF022-96FB-4E2B-AA10-BE98090E9421}" sibTransId="{8BFB34F3-D56E-44C4-8E9D-EBD9E754D5CB}"/>
    <dgm:cxn modelId="{64CBCCCA-3862-D648-B55D-1C1371143120}" type="presOf" srcId="{FA473178-E72B-463E-B3D7-1E436706E47B}" destId="{8F993ADA-B382-4BA4-9454-E679C60960DF}" srcOrd="0" destOrd="0" presId="urn:microsoft.com/office/officeart/2005/8/layout/process3"/>
    <dgm:cxn modelId="{51FEA342-A1E9-6D49-A1C9-9071D028DAD8}" type="presOf" srcId="{A227DE97-5FFC-4842-93BC-712D226EFFC6}" destId="{933C84B1-4B5B-406C-BD62-38AD0837A2D5}" srcOrd="0" destOrd="0" presId="urn:microsoft.com/office/officeart/2005/8/layout/process3"/>
    <dgm:cxn modelId="{FB573098-6554-724A-8F25-44EE4D76A4D1}" type="presParOf" srcId="{8F993ADA-B382-4BA4-9454-E679C60960DF}" destId="{C360737D-273D-4C97-BAF2-274DD1B74DE7}" srcOrd="0" destOrd="0" presId="urn:microsoft.com/office/officeart/2005/8/layout/process3"/>
    <dgm:cxn modelId="{FD588A70-431C-3841-93BD-831C6DA5C36C}" type="presParOf" srcId="{C360737D-273D-4C97-BAF2-274DD1B74DE7}" destId="{933C84B1-4B5B-406C-BD62-38AD0837A2D5}" srcOrd="0" destOrd="0" presId="urn:microsoft.com/office/officeart/2005/8/layout/process3"/>
    <dgm:cxn modelId="{15157C91-F79A-6847-B95D-B410F2541459}" type="presParOf" srcId="{C360737D-273D-4C97-BAF2-274DD1B74DE7}" destId="{47C17599-1C54-4357-B2FC-8502B24B69BC}" srcOrd="1" destOrd="0" presId="urn:microsoft.com/office/officeart/2005/8/layout/process3"/>
    <dgm:cxn modelId="{45A6C4EB-3B4A-8C4C-9161-5CAA020BD9DC}" type="presParOf" srcId="{C360737D-273D-4C97-BAF2-274DD1B74DE7}" destId="{94B18FE2-DF2A-4EF7-9F10-4C49F425AF2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7F3523-4BAF-48B0-9001-D60B7EA757A8}" type="doc">
      <dgm:prSet loTypeId="urn:microsoft.com/office/officeart/2005/8/layout/hierarchy2" loCatId="hierarchy" qsTypeId="urn:microsoft.com/office/officeart/2005/8/quickstyle/simple2" qsCatId="simple" csTypeId="urn:microsoft.com/office/officeart/2005/8/colors/accent3_1" csCatId="accent3" phldr="1"/>
      <dgm:spPr/>
    </dgm:pt>
    <dgm:pt modelId="{F9343A33-5F78-43E5-81B0-1DBEFBF96936}">
      <dgm:prSet phldrT="[Texto]" custT="1"/>
      <dgm:spPr/>
      <dgm:t>
        <a:bodyPr/>
        <a:lstStyle/>
        <a:p>
          <a:r>
            <a:rPr lang="es-EC" sz="1400" b="1" dirty="0" smtClean="0">
              <a:latin typeface="+mn-lt"/>
              <a:cs typeface="Times New Roman" pitchFamily="18" charset="0"/>
            </a:rPr>
            <a:t>INGRESOS DESCENTRALIZABLES</a:t>
          </a:r>
          <a:endParaRPr lang="es-EC" sz="1400" dirty="0">
            <a:latin typeface="+mn-lt"/>
            <a:cs typeface="Times New Roman" pitchFamily="18" charset="0"/>
          </a:endParaRPr>
        </a:p>
      </dgm:t>
    </dgm:pt>
    <dgm:pt modelId="{89A275E1-23DF-4FFB-94AE-D098784F3840}" type="parTrans" cxnId="{848FA080-A9DA-4E0F-9B2D-E59EB5B1D47E}">
      <dgm:prSet/>
      <dgm:spPr/>
      <dgm:t>
        <a:bodyPr/>
        <a:lstStyle/>
        <a:p>
          <a:endParaRPr lang="es-EC" sz="1400">
            <a:latin typeface="+mn-lt"/>
            <a:cs typeface="Times New Roman" pitchFamily="18" charset="0"/>
          </a:endParaRPr>
        </a:p>
      </dgm:t>
    </dgm:pt>
    <dgm:pt modelId="{7A25B3C8-97C2-47AC-9508-784C287CA8F7}" type="sibTrans" cxnId="{848FA080-A9DA-4E0F-9B2D-E59EB5B1D47E}">
      <dgm:prSet/>
      <dgm:spPr/>
      <dgm:t>
        <a:bodyPr/>
        <a:lstStyle/>
        <a:p>
          <a:endParaRPr lang="es-EC" sz="1400">
            <a:latin typeface="+mn-lt"/>
            <a:cs typeface="Times New Roman" pitchFamily="18" charset="0"/>
          </a:endParaRPr>
        </a:p>
      </dgm:t>
    </dgm:pt>
    <dgm:pt modelId="{36E54A2C-50D8-4420-B086-C06E45B07A37}">
      <dgm:prSet phldrT="[Texto]" custT="1"/>
      <dgm:spPr/>
      <dgm:t>
        <a:bodyPr/>
        <a:lstStyle/>
        <a:p>
          <a:r>
            <a:rPr lang="es-EC" sz="1400" dirty="0" smtClean="0">
              <a:latin typeface="+mn-lt"/>
              <a:cs typeface="Times New Roman" pitchFamily="18" charset="0"/>
            </a:rPr>
            <a:t>Establecimientos de tasas (LUAF)</a:t>
          </a:r>
          <a:endParaRPr lang="es-EC" sz="1400" dirty="0">
            <a:latin typeface="+mn-lt"/>
            <a:cs typeface="Times New Roman" pitchFamily="18" charset="0"/>
          </a:endParaRPr>
        </a:p>
      </dgm:t>
    </dgm:pt>
    <dgm:pt modelId="{A1C695E8-BFB7-47FD-9B40-47B4C499E2F3}" type="parTrans" cxnId="{E786EFB5-AAA0-405B-9112-0684CF3586E2}">
      <dgm:prSet custT="1"/>
      <dgm:spPr/>
      <dgm:t>
        <a:bodyPr/>
        <a:lstStyle/>
        <a:p>
          <a:endParaRPr lang="es-EC" sz="1400">
            <a:latin typeface="+mn-lt"/>
            <a:cs typeface="Times New Roman" pitchFamily="18" charset="0"/>
          </a:endParaRPr>
        </a:p>
      </dgm:t>
    </dgm:pt>
    <dgm:pt modelId="{8FD0213F-53D3-4E5C-80FC-1F7A5A242A70}" type="sibTrans" cxnId="{E786EFB5-AAA0-405B-9112-0684CF3586E2}">
      <dgm:prSet/>
      <dgm:spPr/>
      <dgm:t>
        <a:bodyPr/>
        <a:lstStyle/>
        <a:p>
          <a:endParaRPr lang="es-EC" sz="1400">
            <a:latin typeface="+mn-lt"/>
            <a:cs typeface="Times New Roman" pitchFamily="18" charset="0"/>
          </a:endParaRPr>
        </a:p>
      </dgm:t>
    </dgm:pt>
    <dgm:pt modelId="{E550DC7B-EBED-4D7B-A233-08B2EBE279D5}">
      <dgm:prSet phldrT="[Texto]" custT="1"/>
      <dgm:spPr/>
      <dgm:t>
        <a:bodyPr/>
        <a:lstStyle/>
        <a:p>
          <a:r>
            <a:rPr lang="es-EC" sz="1400" dirty="0" smtClean="0">
              <a:latin typeface="+mn-lt"/>
              <a:cs typeface="Times New Roman" pitchFamily="18" charset="0"/>
            </a:rPr>
            <a:t>Coparticipación </a:t>
          </a:r>
        </a:p>
        <a:p>
          <a:r>
            <a:rPr lang="es-EC" sz="1400" dirty="0" smtClean="0">
              <a:latin typeface="+mn-lt"/>
              <a:cs typeface="Times New Roman" pitchFamily="18" charset="0"/>
            </a:rPr>
            <a:t>Gobierno central -GAD</a:t>
          </a:r>
          <a:endParaRPr lang="es-EC" sz="1400" dirty="0">
            <a:latin typeface="+mn-lt"/>
            <a:cs typeface="Times New Roman" pitchFamily="18" charset="0"/>
          </a:endParaRPr>
        </a:p>
      </dgm:t>
    </dgm:pt>
    <dgm:pt modelId="{40095CFB-28C5-43A5-9CF2-1839448698AF}" type="parTrans" cxnId="{F835D3FC-7713-4392-A378-93FDFA7BB9CF}">
      <dgm:prSet custT="1"/>
      <dgm:spPr/>
      <dgm:t>
        <a:bodyPr/>
        <a:lstStyle/>
        <a:p>
          <a:endParaRPr lang="es-EC" sz="1400">
            <a:latin typeface="+mn-lt"/>
            <a:cs typeface="Times New Roman" pitchFamily="18" charset="0"/>
          </a:endParaRPr>
        </a:p>
      </dgm:t>
    </dgm:pt>
    <dgm:pt modelId="{469A337B-96B7-4731-A077-FDA6A493E82D}" type="sibTrans" cxnId="{F835D3FC-7713-4392-A378-93FDFA7BB9CF}">
      <dgm:prSet/>
      <dgm:spPr/>
      <dgm:t>
        <a:bodyPr/>
        <a:lstStyle/>
        <a:p>
          <a:endParaRPr lang="es-EC" sz="1400">
            <a:latin typeface="+mn-lt"/>
            <a:cs typeface="Times New Roman" pitchFamily="18" charset="0"/>
          </a:endParaRPr>
        </a:p>
      </dgm:t>
    </dgm:pt>
    <dgm:pt modelId="{C5606443-32C5-4E95-B892-80AF63CEB163}">
      <dgm:prSet phldrT="[Texto]" custT="1"/>
      <dgm:spPr/>
      <dgm:t>
        <a:bodyPr/>
        <a:lstStyle/>
        <a:p>
          <a:r>
            <a:rPr lang="es-EC" sz="1400" dirty="0" smtClean="0">
              <a:latin typeface="+mn-lt"/>
              <a:cs typeface="Times New Roman" pitchFamily="18" charset="0"/>
            </a:rPr>
            <a:t>Ya que los GAD otorgarán la LUAF, podrán generar ingresos respetando la política tarifaria que emita el rector. </a:t>
          </a:r>
          <a:endParaRPr lang="es-EC" sz="1400" dirty="0">
            <a:latin typeface="+mn-lt"/>
            <a:cs typeface="Times New Roman" pitchFamily="18" charset="0"/>
          </a:endParaRPr>
        </a:p>
      </dgm:t>
    </dgm:pt>
    <dgm:pt modelId="{15F2F7D2-61AC-41B7-9F6D-9F0A5D90DFEE}" type="parTrans" cxnId="{4B34FAB1-6AC3-4194-9896-EC75E8205BC2}">
      <dgm:prSet custT="1"/>
      <dgm:spPr/>
      <dgm:t>
        <a:bodyPr/>
        <a:lstStyle/>
        <a:p>
          <a:endParaRPr lang="es-EC" sz="1400">
            <a:latin typeface="+mn-lt"/>
            <a:cs typeface="Times New Roman" pitchFamily="18" charset="0"/>
          </a:endParaRPr>
        </a:p>
      </dgm:t>
    </dgm:pt>
    <dgm:pt modelId="{67D8FDFB-4B9B-4138-AB84-D9BBCAC0F5F2}" type="sibTrans" cxnId="{4B34FAB1-6AC3-4194-9896-EC75E8205BC2}">
      <dgm:prSet/>
      <dgm:spPr/>
      <dgm:t>
        <a:bodyPr/>
        <a:lstStyle/>
        <a:p>
          <a:endParaRPr lang="es-EC" sz="1400">
            <a:latin typeface="+mn-lt"/>
            <a:cs typeface="Times New Roman" pitchFamily="18" charset="0"/>
          </a:endParaRPr>
        </a:p>
      </dgm:t>
    </dgm:pt>
    <dgm:pt modelId="{665B0DA4-F39B-4F65-B127-77B56CBCDDA4}">
      <dgm:prSet phldrT="[Texto]" custT="1"/>
      <dgm:spPr/>
      <dgm:t>
        <a:bodyPr/>
        <a:lstStyle/>
        <a:p>
          <a:r>
            <a:rPr lang="es-EC" sz="1400" dirty="0" smtClean="0">
              <a:latin typeface="+mn-lt"/>
              <a:cs typeface="Times New Roman" pitchFamily="18" charset="0"/>
            </a:rPr>
            <a:t>Podrán coordinar acciones para contribuir al financiamiento y al desarrollo de las actividades turísticas.</a:t>
          </a:r>
          <a:endParaRPr lang="es-EC" sz="1400" dirty="0">
            <a:latin typeface="+mn-lt"/>
            <a:cs typeface="Times New Roman" pitchFamily="18" charset="0"/>
          </a:endParaRPr>
        </a:p>
      </dgm:t>
    </dgm:pt>
    <dgm:pt modelId="{57C32A6A-96BE-4F3F-90E1-6338A343E1E2}" type="parTrans" cxnId="{703076F0-E288-42E9-A676-EA18345BFE86}">
      <dgm:prSet custT="1"/>
      <dgm:spPr/>
      <dgm:t>
        <a:bodyPr/>
        <a:lstStyle/>
        <a:p>
          <a:endParaRPr lang="es-EC" sz="1400">
            <a:latin typeface="+mn-lt"/>
            <a:cs typeface="Times New Roman" pitchFamily="18" charset="0"/>
          </a:endParaRPr>
        </a:p>
      </dgm:t>
    </dgm:pt>
    <dgm:pt modelId="{70630DD8-F208-41E3-98B3-8157A447E80D}" type="sibTrans" cxnId="{703076F0-E288-42E9-A676-EA18345BFE86}">
      <dgm:prSet/>
      <dgm:spPr/>
      <dgm:t>
        <a:bodyPr/>
        <a:lstStyle/>
        <a:p>
          <a:endParaRPr lang="es-EC" sz="1400">
            <a:latin typeface="+mn-lt"/>
            <a:cs typeface="Times New Roman" pitchFamily="18" charset="0"/>
          </a:endParaRPr>
        </a:p>
      </dgm:t>
    </dgm:pt>
    <dgm:pt modelId="{982AA84C-6EB5-4C16-9FB6-6527CE37261E}" type="pres">
      <dgm:prSet presAssocID="{C17F3523-4BAF-48B0-9001-D60B7EA757A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09B7D53-F961-4FB2-AC83-84A614C19C9F}" type="pres">
      <dgm:prSet presAssocID="{F9343A33-5F78-43E5-81B0-1DBEFBF96936}" presName="root1" presStyleCnt="0"/>
      <dgm:spPr/>
    </dgm:pt>
    <dgm:pt modelId="{E603F017-E1C5-4609-BFB5-1BB6D80D90C3}" type="pres">
      <dgm:prSet presAssocID="{F9343A33-5F78-43E5-81B0-1DBEFBF96936}" presName="LevelOneTextNode" presStyleLbl="node0" presStyleIdx="0" presStyleCnt="1" custScaleX="110549" custLinFactNeighborX="-9491" custLinFactNeighborY="-7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2FF705-F784-408D-9D00-B77B40AE7A31}" type="pres">
      <dgm:prSet presAssocID="{F9343A33-5F78-43E5-81B0-1DBEFBF96936}" presName="level2hierChild" presStyleCnt="0"/>
      <dgm:spPr/>
    </dgm:pt>
    <dgm:pt modelId="{ED7AD05C-911E-4A89-A667-11EA905A4F55}" type="pres">
      <dgm:prSet presAssocID="{A1C695E8-BFB7-47FD-9B40-47B4C499E2F3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F63047A4-9EB5-4F79-BA15-18BC41BC9ED2}" type="pres">
      <dgm:prSet presAssocID="{A1C695E8-BFB7-47FD-9B40-47B4C499E2F3}" presName="connTx" presStyleLbl="parChTrans1D2" presStyleIdx="0" presStyleCnt="2"/>
      <dgm:spPr/>
      <dgm:t>
        <a:bodyPr/>
        <a:lstStyle/>
        <a:p>
          <a:endParaRPr lang="es-ES"/>
        </a:p>
      </dgm:t>
    </dgm:pt>
    <dgm:pt modelId="{2709E928-DA65-4409-B116-913217358D18}" type="pres">
      <dgm:prSet presAssocID="{36E54A2C-50D8-4420-B086-C06E45B07A37}" presName="root2" presStyleCnt="0"/>
      <dgm:spPr/>
    </dgm:pt>
    <dgm:pt modelId="{49394283-C7F9-4E18-A6F4-DE1CB87C29A6}" type="pres">
      <dgm:prSet presAssocID="{36E54A2C-50D8-4420-B086-C06E45B07A37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49472D-F5A7-4605-B073-408771AFF4CD}" type="pres">
      <dgm:prSet presAssocID="{36E54A2C-50D8-4420-B086-C06E45B07A37}" presName="level3hierChild" presStyleCnt="0"/>
      <dgm:spPr/>
    </dgm:pt>
    <dgm:pt modelId="{6068FE6B-32F3-445A-BC5E-4BF66CD783AE}" type="pres">
      <dgm:prSet presAssocID="{15F2F7D2-61AC-41B7-9F6D-9F0A5D90DFEE}" presName="conn2-1" presStyleLbl="parChTrans1D3" presStyleIdx="0" presStyleCnt="2"/>
      <dgm:spPr/>
      <dgm:t>
        <a:bodyPr/>
        <a:lstStyle/>
        <a:p>
          <a:endParaRPr lang="es-ES"/>
        </a:p>
      </dgm:t>
    </dgm:pt>
    <dgm:pt modelId="{20DE44F7-0C39-4135-925F-CD7D1B4C7C1D}" type="pres">
      <dgm:prSet presAssocID="{15F2F7D2-61AC-41B7-9F6D-9F0A5D90DFEE}" presName="connTx" presStyleLbl="parChTrans1D3" presStyleIdx="0" presStyleCnt="2"/>
      <dgm:spPr/>
      <dgm:t>
        <a:bodyPr/>
        <a:lstStyle/>
        <a:p>
          <a:endParaRPr lang="es-ES"/>
        </a:p>
      </dgm:t>
    </dgm:pt>
    <dgm:pt modelId="{82492000-A726-468D-9389-A0FBF05CCE53}" type="pres">
      <dgm:prSet presAssocID="{C5606443-32C5-4E95-B892-80AF63CEB163}" presName="root2" presStyleCnt="0"/>
      <dgm:spPr/>
    </dgm:pt>
    <dgm:pt modelId="{A60FE780-3D45-4182-8D21-51053AA1DA30}" type="pres">
      <dgm:prSet presAssocID="{C5606443-32C5-4E95-B892-80AF63CEB163}" presName="LevelTwoTextNode" presStyleLbl="node3" presStyleIdx="0" presStyleCnt="2" custScaleX="19271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FBB6D2D-2E6E-43EA-9188-5085697E6EDB}" type="pres">
      <dgm:prSet presAssocID="{C5606443-32C5-4E95-B892-80AF63CEB163}" presName="level3hierChild" presStyleCnt="0"/>
      <dgm:spPr/>
    </dgm:pt>
    <dgm:pt modelId="{3ABE8695-68B9-4DF2-AD37-544E399E5479}" type="pres">
      <dgm:prSet presAssocID="{40095CFB-28C5-43A5-9CF2-1839448698AF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14776824-925B-4EB4-A2B5-57A8C1A54B5F}" type="pres">
      <dgm:prSet presAssocID="{40095CFB-28C5-43A5-9CF2-1839448698AF}" presName="connTx" presStyleLbl="parChTrans1D2" presStyleIdx="1" presStyleCnt="2"/>
      <dgm:spPr/>
      <dgm:t>
        <a:bodyPr/>
        <a:lstStyle/>
        <a:p>
          <a:endParaRPr lang="es-ES"/>
        </a:p>
      </dgm:t>
    </dgm:pt>
    <dgm:pt modelId="{B5A0234E-634D-4280-81FB-614C7CC6A8AD}" type="pres">
      <dgm:prSet presAssocID="{E550DC7B-EBED-4D7B-A233-08B2EBE279D5}" presName="root2" presStyleCnt="0"/>
      <dgm:spPr/>
    </dgm:pt>
    <dgm:pt modelId="{3299FED6-72C7-40D4-A18B-4078A2AD212D}" type="pres">
      <dgm:prSet presAssocID="{E550DC7B-EBED-4D7B-A233-08B2EBE279D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339F967-707C-4D51-82E8-4DD720D552D2}" type="pres">
      <dgm:prSet presAssocID="{E550DC7B-EBED-4D7B-A233-08B2EBE279D5}" presName="level3hierChild" presStyleCnt="0"/>
      <dgm:spPr/>
    </dgm:pt>
    <dgm:pt modelId="{7D2789A2-2D6D-432C-AA0F-EEE26A602882}" type="pres">
      <dgm:prSet presAssocID="{57C32A6A-96BE-4F3F-90E1-6338A343E1E2}" presName="conn2-1" presStyleLbl="parChTrans1D3" presStyleIdx="1" presStyleCnt="2"/>
      <dgm:spPr/>
      <dgm:t>
        <a:bodyPr/>
        <a:lstStyle/>
        <a:p>
          <a:endParaRPr lang="es-ES"/>
        </a:p>
      </dgm:t>
    </dgm:pt>
    <dgm:pt modelId="{A7314287-C56D-4466-8C5A-C1D2464B2792}" type="pres">
      <dgm:prSet presAssocID="{57C32A6A-96BE-4F3F-90E1-6338A343E1E2}" presName="connTx" presStyleLbl="parChTrans1D3" presStyleIdx="1" presStyleCnt="2"/>
      <dgm:spPr/>
      <dgm:t>
        <a:bodyPr/>
        <a:lstStyle/>
        <a:p>
          <a:endParaRPr lang="es-ES"/>
        </a:p>
      </dgm:t>
    </dgm:pt>
    <dgm:pt modelId="{794C275C-342C-4362-B45E-074F0CA6B2F0}" type="pres">
      <dgm:prSet presAssocID="{665B0DA4-F39B-4F65-B127-77B56CBCDDA4}" presName="root2" presStyleCnt="0"/>
      <dgm:spPr/>
    </dgm:pt>
    <dgm:pt modelId="{17F4F919-3567-4995-A2C6-FDC799A835AC}" type="pres">
      <dgm:prSet presAssocID="{665B0DA4-F39B-4F65-B127-77B56CBCDDA4}" presName="LevelTwoTextNode" presStyleLbl="node3" presStyleIdx="1" presStyleCnt="2" custScaleX="19271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AA933A9-A335-4BFA-B704-C831AE1A01F4}" type="pres">
      <dgm:prSet presAssocID="{665B0DA4-F39B-4F65-B127-77B56CBCDDA4}" presName="level3hierChild" presStyleCnt="0"/>
      <dgm:spPr/>
    </dgm:pt>
  </dgm:ptLst>
  <dgm:cxnLst>
    <dgm:cxn modelId="{6C329FFC-FA89-8548-824D-23C9832B3750}" type="presOf" srcId="{15F2F7D2-61AC-41B7-9F6D-9F0A5D90DFEE}" destId="{20DE44F7-0C39-4135-925F-CD7D1B4C7C1D}" srcOrd="1" destOrd="0" presId="urn:microsoft.com/office/officeart/2005/8/layout/hierarchy2"/>
    <dgm:cxn modelId="{9A773ABD-CEDC-2540-9DFD-7629DCFAFD21}" type="presOf" srcId="{A1C695E8-BFB7-47FD-9B40-47B4C499E2F3}" destId="{ED7AD05C-911E-4A89-A667-11EA905A4F55}" srcOrd="0" destOrd="0" presId="urn:microsoft.com/office/officeart/2005/8/layout/hierarchy2"/>
    <dgm:cxn modelId="{AE2FBAA5-C8BC-424E-B118-081A7851084E}" type="presOf" srcId="{57C32A6A-96BE-4F3F-90E1-6338A343E1E2}" destId="{7D2789A2-2D6D-432C-AA0F-EEE26A602882}" srcOrd="0" destOrd="0" presId="urn:microsoft.com/office/officeart/2005/8/layout/hierarchy2"/>
    <dgm:cxn modelId="{1225D328-3B3D-894C-B3B6-7430CC71D45F}" type="presOf" srcId="{40095CFB-28C5-43A5-9CF2-1839448698AF}" destId="{14776824-925B-4EB4-A2B5-57A8C1A54B5F}" srcOrd="1" destOrd="0" presId="urn:microsoft.com/office/officeart/2005/8/layout/hierarchy2"/>
    <dgm:cxn modelId="{848FA080-A9DA-4E0F-9B2D-E59EB5B1D47E}" srcId="{C17F3523-4BAF-48B0-9001-D60B7EA757A8}" destId="{F9343A33-5F78-43E5-81B0-1DBEFBF96936}" srcOrd="0" destOrd="0" parTransId="{89A275E1-23DF-4FFB-94AE-D098784F3840}" sibTransId="{7A25B3C8-97C2-47AC-9508-784C287CA8F7}"/>
    <dgm:cxn modelId="{2AB46F41-2991-1D42-9E21-3E4D63D84469}" type="presOf" srcId="{A1C695E8-BFB7-47FD-9B40-47B4C499E2F3}" destId="{F63047A4-9EB5-4F79-BA15-18BC41BC9ED2}" srcOrd="1" destOrd="0" presId="urn:microsoft.com/office/officeart/2005/8/layout/hierarchy2"/>
    <dgm:cxn modelId="{A83D9901-7C66-894E-AB10-5DBC10FCA6F2}" type="presOf" srcId="{40095CFB-28C5-43A5-9CF2-1839448698AF}" destId="{3ABE8695-68B9-4DF2-AD37-544E399E5479}" srcOrd="0" destOrd="0" presId="urn:microsoft.com/office/officeart/2005/8/layout/hierarchy2"/>
    <dgm:cxn modelId="{4B34FAB1-6AC3-4194-9896-EC75E8205BC2}" srcId="{36E54A2C-50D8-4420-B086-C06E45B07A37}" destId="{C5606443-32C5-4E95-B892-80AF63CEB163}" srcOrd="0" destOrd="0" parTransId="{15F2F7D2-61AC-41B7-9F6D-9F0A5D90DFEE}" sibTransId="{67D8FDFB-4B9B-4138-AB84-D9BBCAC0F5F2}"/>
    <dgm:cxn modelId="{E786EFB5-AAA0-405B-9112-0684CF3586E2}" srcId="{F9343A33-5F78-43E5-81B0-1DBEFBF96936}" destId="{36E54A2C-50D8-4420-B086-C06E45B07A37}" srcOrd="0" destOrd="0" parTransId="{A1C695E8-BFB7-47FD-9B40-47B4C499E2F3}" sibTransId="{8FD0213F-53D3-4E5C-80FC-1F7A5A242A70}"/>
    <dgm:cxn modelId="{B8EBA84D-E9BF-D74D-A423-EA7895AFA1EE}" type="presOf" srcId="{C17F3523-4BAF-48B0-9001-D60B7EA757A8}" destId="{982AA84C-6EB5-4C16-9FB6-6527CE37261E}" srcOrd="0" destOrd="0" presId="urn:microsoft.com/office/officeart/2005/8/layout/hierarchy2"/>
    <dgm:cxn modelId="{614E4443-2E89-2B46-9F38-A523E680FB14}" type="presOf" srcId="{C5606443-32C5-4E95-B892-80AF63CEB163}" destId="{A60FE780-3D45-4182-8D21-51053AA1DA30}" srcOrd="0" destOrd="0" presId="urn:microsoft.com/office/officeart/2005/8/layout/hierarchy2"/>
    <dgm:cxn modelId="{BA89D99A-0284-4140-9AFD-4626F992E783}" type="presOf" srcId="{E550DC7B-EBED-4D7B-A233-08B2EBE279D5}" destId="{3299FED6-72C7-40D4-A18B-4078A2AD212D}" srcOrd="0" destOrd="0" presId="urn:microsoft.com/office/officeart/2005/8/layout/hierarchy2"/>
    <dgm:cxn modelId="{57FA8FE0-E23C-4948-B6CA-944D31EEB8AF}" type="presOf" srcId="{665B0DA4-F39B-4F65-B127-77B56CBCDDA4}" destId="{17F4F919-3567-4995-A2C6-FDC799A835AC}" srcOrd="0" destOrd="0" presId="urn:microsoft.com/office/officeart/2005/8/layout/hierarchy2"/>
    <dgm:cxn modelId="{E5324626-85F9-264B-BB7C-198053AA8EBA}" type="presOf" srcId="{57C32A6A-96BE-4F3F-90E1-6338A343E1E2}" destId="{A7314287-C56D-4466-8C5A-C1D2464B2792}" srcOrd="1" destOrd="0" presId="urn:microsoft.com/office/officeart/2005/8/layout/hierarchy2"/>
    <dgm:cxn modelId="{703076F0-E288-42E9-A676-EA18345BFE86}" srcId="{E550DC7B-EBED-4D7B-A233-08B2EBE279D5}" destId="{665B0DA4-F39B-4F65-B127-77B56CBCDDA4}" srcOrd="0" destOrd="0" parTransId="{57C32A6A-96BE-4F3F-90E1-6338A343E1E2}" sibTransId="{70630DD8-F208-41E3-98B3-8157A447E80D}"/>
    <dgm:cxn modelId="{66859BEF-F7EF-1542-B859-E53C85BFC6F8}" type="presOf" srcId="{15F2F7D2-61AC-41B7-9F6D-9F0A5D90DFEE}" destId="{6068FE6B-32F3-445A-BC5E-4BF66CD783AE}" srcOrd="0" destOrd="0" presId="urn:microsoft.com/office/officeart/2005/8/layout/hierarchy2"/>
    <dgm:cxn modelId="{1D6425C7-8FB3-2E4E-BE51-D19199974CFB}" type="presOf" srcId="{F9343A33-5F78-43E5-81B0-1DBEFBF96936}" destId="{E603F017-E1C5-4609-BFB5-1BB6D80D90C3}" srcOrd="0" destOrd="0" presId="urn:microsoft.com/office/officeart/2005/8/layout/hierarchy2"/>
    <dgm:cxn modelId="{F835D3FC-7713-4392-A378-93FDFA7BB9CF}" srcId="{F9343A33-5F78-43E5-81B0-1DBEFBF96936}" destId="{E550DC7B-EBED-4D7B-A233-08B2EBE279D5}" srcOrd="1" destOrd="0" parTransId="{40095CFB-28C5-43A5-9CF2-1839448698AF}" sibTransId="{469A337B-96B7-4731-A077-FDA6A493E82D}"/>
    <dgm:cxn modelId="{686CF543-8004-E348-98F0-B082CD6C0DF9}" type="presOf" srcId="{36E54A2C-50D8-4420-B086-C06E45B07A37}" destId="{49394283-C7F9-4E18-A6F4-DE1CB87C29A6}" srcOrd="0" destOrd="0" presId="urn:microsoft.com/office/officeart/2005/8/layout/hierarchy2"/>
    <dgm:cxn modelId="{FB0460B5-4314-F44B-8680-BEF759F9D03A}" type="presParOf" srcId="{982AA84C-6EB5-4C16-9FB6-6527CE37261E}" destId="{B09B7D53-F961-4FB2-AC83-84A614C19C9F}" srcOrd="0" destOrd="0" presId="urn:microsoft.com/office/officeart/2005/8/layout/hierarchy2"/>
    <dgm:cxn modelId="{26EE731A-A62A-8C4A-8DBE-B829FC31A90C}" type="presParOf" srcId="{B09B7D53-F961-4FB2-AC83-84A614C19C9F}" destId="{E603F017-E1C5-4609-BFB5-1BB6D80D90C3}" srcOrd="0" destOrd="0" presId="urn:microsoft.com/office/officeart/2005/8/layout/hierarchy2"/>
    <dgm:cxn modelId="{DD75BBF3-A508-2F42-8C8A-27F5D769301E}" type="presParOf" srcId="{B09B7D53-F961-4FB2-AC83-84A614C19C9F}" destId="{BE2FF705-F784-408D-9D00-B77B40AE7A31}" srcOrd="1" destOrd="0" presId="urn:microsoft.com/office/officeart/2005/8/layout/hierarchy2"/>
    <dgm:cxn modelId="{33C5238D-8CA3-9D46-BD27-6BFDBDF9FDC7}" type="presParOf" srcId="{BE2FF705-F784-408D-9D00-B77B40AE7A31}" destId="{ED7AD05C-911E-4A89-A667-11EA905A4F55}" srcOrd="0" destOrd="0" presId="urn:microsoft.com/office/officeart/2005/8/layout/hierarchy2"/>
    <dgm:cxn modelId="{928B0130-141E-CE43-9CF8-8C1D76D3D4D3}" type="presParOf" srcId="{ED7AD05C-911E-4A89-A667-11EA905A4F55}" destId="{F63047A4-9EB5-4F79-BA15-18BC41BC9ED2}" srcOrd="0" destOrd="0" presId="urn:microsoft.com/office/officeart/2005/8/layout/hierarchy2"/>
    <dgm:cxn modelId="{C3040B31-1537-114D-9F21-A0A8B6483879}" type="presParOf" srcId="{BE2FF705-F784-408D-9D00-B77B40AE7A31}" destId="{2709E928-DA65-4409-B116-913217358D18}" srcOrd="1" destOrd="0" presId="urn:microsoft.com/office/officeart/2005/8/layout/hierarchy2"/>
    <dgm:cxn modelId="{B726755A-CA87-C442-A3E7-C9BDFA4070AB}" type="presParOf" srcId="{2709E928-DA65-4409-B116-913217358D18}" destId="{49394283-C7F9-4E18-A6F4-DE1CB87C29A6}" srcOrd="0" destOrd="0" presId="urn:microsoft.com/office/officeart/2005/8/layout/hierarchy2"/>
    <dgm:cxn modelId="{A5989E4C-9382-6647-A684-B2FA6CFA228E}" type="presParOf" srcId="{2709E928-DA65-4409-B116-913217358D18}" destId="{F049472D-F5A7-4605-B073-408771AFF4CD}" srcOrd="1" destOrd="0" presId="urn:microsoft.com/office/officeart/2005/8/layout/hierarchy2"/>
    <dgm:cxn modelId="{B3CF1CC8-83BE-5B4D-8264-DF2FCE43BADC}" type="presParOf" srcId="{F049472D-F5A7-4605-B073-408771AFF4CD}" destId="{6068FE6B-32F3-445A-BC5E-4BF66CD783AE}" srcOrd="0" destOrd="0" presId="urn:microsoft.com/office/officeart/2005/8/layout/hierarchy2"/>
    <dgm:cxn modelId="{548B1557-A2C9-7F42-9ACE-0AE9473160AB}" type="presParOf" srcId="{6068FE6B-32F3-445A-BC5E-4BF66CD783AE}" destId="{20DE44F7-0C39-4135-925F-CD7D1B4C7C1D}" srcOrd="0" destOrd="0" presId="urn:microsoft.com/office/officeart/2005/8/layout/hierarchy2"/>
    <dgm:cxn modelId="{A21FCC7D-433F-4F4A-ADA1-48D66240432B}" type="presParOf" srcId="{F049472D-F5A7-4605-B073-408771AFF4CD}" destId="{82492000-A726-468D-9389-A0FBF05CCE53}" srcOrd="1" destOrd="0" presId="urn:microsoft.com/office/officeart/2005/8/layout/hierarchy2"/>
    <dgm:cxn modelId="{129482E3-FB81-E842-B714-FD305E403A6C}" type="presParOf" srcId="{82492000-A726-468D-9389-A0FBF05CCE53}" destId="{A60FE780-3D45-4182-8D21-51053AA1DA30}" srcOrd="0" destOrd="0" presId="urn:microsoft.com/office/officeart/2005/8/layout/hierarchy2"/>
    <dgm:cxn modelId="{2B7CC79F-847C-C946-A82D-518FF19496C1}" type="presParOf" srcId="{82492000-A726-468D-9389-A0FBF05CCE53}" destId="{BFBB6D2D-2E6E-43EA-9188-5085697E6EDB}" srcOrd="1" destOrd="0" presId="urn:microsoft.com/office/officeart/2005/8/layout/hierarchy2"/>
    <dgm:cxn modelId="{601C4B37-8691-E044-B115-1C23EFEA93BD}" type="presParOf" srcId="{BE2FF705-F784-408D-9D00-B77B40AE7A31}" destId="{3ABE8695-68B9-4DF2-AD37-544E399E5479}" srcOrd="2" destOrd="0" presId="urn:microsoft.com/office/officeart/2005/8/layout/hierarchy2"/>
    <dgm:cxn modelId="{D0402EAC-A8A3-1C49-A759-6F7BCA898C20}" type="presParOf" srcId="{3ABE8695-68B9-4DF2-AD37-544E399E5479}" destId="{14776824-925B-4EB4-A2B5-57A8C1A54B5F}" srcOrd="0" destOrd="0" presId="urn:microsoft.com/office/officeart/2005/8/layout/hierarchy2"/>
    <dgm:cxn modelId="{F1F600B2-DA16-B141-A989-0D0DBA2B2B6B}" type="presParOf" srcId="{BE2FF705-F784-408D-9D00-B77B40AE7A31}" destId="{B5A0234E-634D-4280-81FB-614C7CC6A8AD}" srcOrd="3" destOrd="0" presId="urn:microsoft.com/office/officeart/2005/8/layout/hierarchy2"/>
    <dgm:cxn modelId="{BCD0C640-27C7-1A47-AE7B-C9030279427C}" type="presParOf" srcId="{B5A0234E-634D-4280-81FB-614C7CC6A8AD}" destId="{3299FED6-72C7-40D4-A18B-4078A2AD212D}" srcOrd="0" destOrd="0" presId="urn:microsoft.com/office/officeart/2005/8/layout/hierarchy2"/>
    <dgm:cxn modelId="{801085C1-B876-9B41-BEF3-6BAA1E0C295C}" type="presParOf" srcId="{B5A0234E-634D-4280-81FB-614C7CC6A8AD}" destId="{D339F967-707C-4D51-82E8-4DD720D552D2}" srcOrd="1" destOrd="0" presId="urn:microsoft.com/office/officeart/2005/8/layout/hierarchy2"/>
    <dgm:cxn modelId="{CEC6BE36-86D6-F644-BB96-C5B5F6E48F7E}" type="presParOf" srcId="{D339F967-707C-4D51-82E8-4DD720D552D2}" destId="{7D2789A2-2D6D-432C-AA0F-EEE26A602882}" srcOrd="0" destOrd="0" presId="urn:microsoft.com/office/officeart/2005/8/layout/hierarchy2"/>
    <dgm:cxn modelId="{D4428FA2-CD0B-BF46-B64E-75E476F109B3}" type="presParOf" srcId="{7D2789A2-2D6D-432C-AA0F-EEE26A602882}" destId="{A7314287-C56D-4466-8C5A-C1D2464B2792}" srcOrd="0" destOrd="0" presId="urn:microsoft.com/office/officeart/2005/8/layout/hierarchy2"/>
    <dgm:cxn modelId="{C03FB56E-2C04-6141-AAF6-C75F0ADA2438}" type="presParOf" srcId="{D339F967-707C-4D51-82E8-4DD720D552D2}" destId="{794C275C-342C-4362-B45E-074F0CA6B2F0}" srcOrd="1" destOrd="0" presId="urn:microsoft.com/office/officeart/2005/8/layout/hierarchy2"/>
    <dgm:cxn modelId="{9677C0B5-F603-AF4A-8345-A4A03A85C1F2}" type="presParOf" srcId="{794C275C-342C-4362-B45E-074F0CA6B2F0}" destId="{17F4F919-3567-4995-A2C6-FDC799A835AC}" srcOrd="0" destOrd="0" presId="urn:microsoft.com/office/officeart/2005/8/layout/hierarchy2"/>
    <dgm:cxn modelId="{12F9BE42-D8AB-9846-A390-24181D7A9216}" type="presParOf" srcId="{794C275C-342C-4362-B45E-074F0CA6B2F0}" destId="{CAA933A9-A335-4BFA-B704-C831AE1A01F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C54A4-1A5D-4377-93CE-CCBE8633C3CF}">
      <dsp:nvSpPr>
        <dsp:cNvPr id="0" name=""/>
        <dsp:cNvSpPr/>
      </dsp:nvSpPr>
      <dsp:spPr>
        <a:xfrm>
          <a:off x="0" y="337765"/>
          <a:ext cx="8371656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9734" tIns="499872" rIns="649734" bIns="92456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97 convenios de descentralización: 91,3% provincias  y 34,4% municipios  (fase I-2001, fase II-2002, y fase III-2006)</a:t>
          </a:r>
          <a:endParaRPr lang="es-EC" sz="130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300" kern="1200" dirty="0"/>
        </a:p>
      </dsp:txBody>
      <dsp:txXfrm>
        <a:off x="0" y="337765"/>
        <a:ext cx="8371656" cy="1134000"/>
      </dsp:txXfrm>
    </dsp:sp>
    <dsp:sp modelId="{7E2A7045-C4AA-4F94-BC52-35E3B1B7EC28}">
      <dsp:nvSpPr>
        <dsp:cNvPr id="0" name=""/>
        <dsp:cNvSpPr/>
      </dsp:nvSpPr>
      <dsp:spPr>
        <a:xfrm>
          <a:off x="433015" y="25193"/>
          <a:ext cx="5860159" cy="7084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1500" tIns="0" rIns="2215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Convenios  de Descentralización </a:t>
          </a:r>
          <a:endParaRPr lang="es-EC" sz="1800" b="1" kern="1200" dirty="0">
            <a:solidFill>
              <a:schemeClr val="tx1"/>
            </a:solidFill>
          </a:endParaRPr>
        </a:p>
      </dsp:txBody>
      <dsp:txXfrm>
        <a:off x="467600" y="59778"/>
        <a:ext cx="5790989" cy="639310"/>
      </dsp:txXfrm>
    </dsp:sp>
    <dsp:sp modelId="{93D3E249-416B-436F-B2A8-CEE524463B68}">
      <dsp:nvSpPr>
        <dsp:cNvPr id="0" name=""/>
        <dsp:cNvSpPr/>
      </dsp:nvSpPr>
      <dsp:spPr>
        <a:xfrm>
          <a:off x="0" y="2016870"/>
          <a:ext cx="8371656" cy="192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9734" tIns="499872" rIns="649734" bIns="92456" numCol="1" spcCol="1270" anchor="t" anchorCtr="0">
          <a:noAutofit/>
        </a:bodyPr>
        <a:lstStyle/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EC" sz="1300" kern="1200" dirty="0" smtClean="0">
              <a:latin typeface="+mj-lt"/>
            </a:rPr>
            <a:t>A los GADM les corresponde regular, controlar y promover </a:t>
          </a:r>
          <a:r>
            <a:rPr lang="es-ES" sz="1300" kern="1200" dirty="0" smtClean="0">
              <a:latin typeface="+mj-lt"/>
            </a:rPr>
            <a:t>el desarrollo de la actividad turística cantonal en coordinación con los demás GAD, promoviendo la creación y funcionamiento de organizaciones asociativas y empresas comunitarias de turismo</a:t>
          </a:r>
          <a:r>
            <a:rPr lang="es-EC" sz="1300" kern="1200" dirty="0" smtClean="0">
              <a:latin typeface="+mj-lt"/>
            </a:rPr>
            <a:t>. </a:t>
          </a:r>
        </a:p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ES" sz="1300" kern="1200" dirty="0" smtClean="0">
              <a:latin typeface="+mj-lt"/>
            </a:rPr>
            <a:t>Los GADP pueden hacer uso social y productivo de los recursos culturales de su territorio en el marco del fomento productivo.</a:t>
          </a:r>
          <a:endParaRPr lang="es-EC" sz="1300" kern="1200" dirty="0" smtClean="0">
            <a:latin typeface="+mj-lt"/>
          </a:endParaRPr>
        </a:p>
        <a:p>
          <a:pPr marL="0" marR="0" lvl="1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EC" sz="1300" kern="1200" dirty="0" smtClean="0">
              <a:latin typeface="+mj-lt"/>
            </a:rPr>
            <a:t>Los GAD</a:t>
          </a:r>
          <a:r>
            <a:rPr lang="es-EC" sz="1300" kern="1200" baseline="0" dirty="0" smtClean="0">
              <a:latin typeface="+mj-lt"/>
            </a:rPr>
            <a:t>PR pueden f</a:t>
          </a:r>
          <a:r>
            <a:rPr lang="es-EC" sz="1300" kern="1200" dirty="0" smtClean="0">
              <a:latin typeface="+mj-lt"/>
            </a:rPr>
            <a:t>omentar la inversión y el desarrollo económico, en sectores como el</a:t>
          </a:r>
          <a:r>
            <a:rPr lang="es-EC" sz="1300" kern="1200" baseline="0" dirty="0" smtClean="0">
              <a:latin typeface="+mj-lt"/>
            </a:rPr>
            <a:t> </a:t>
          </a:r>
          <a:r>
            <a:rPr lang="es-EC" sz="1300" kern="1200" dirty="0" smtClean="0">
              <a:latin typeface="+mj-lt"/>
            </a:rPr>
            <a:t>turismo.</a:t>
          </a:r>
        </a:p>
      </dsp:txBody>
      <dsp:txXfrm>
        <a:off x="0" y="2016870"/>
        <a:ext cx="8371656" cy="1927800"/>
      </dsp:txXfrm>
    </dsp:sp>
    <dsp:sp modelId="{6FAB6DCD-D9FC-4035-A995-AF5047C868D6}">
      <dsp:nvSpPr>
        <dsp:cNvPr id="0" name=""/>
        <dsp:cNvSpPr/>
      </dsp:nvSpPr>
      <dsp:spPr>
        <a:xfrm>
          <a:off x="418582" y="1662630"/>
          <a:ext cx="5860159" cy="7084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1500" tIns="0" rIns="2215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Código Orgánico de Organización Territorial, Autonomía y Descentralización (Cootad)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453167" y="1697215"/>
        <a:ext cx="5790989" cy="639310"/>
      </dsp:txXfrm>
    </dsp:sp>
    <dsp:sp modelId="{9DFFB3BF-FA8C-4A6F-8BA2-6BAA54849244}">
      <dsp:nvSpPr>
        <dsp:cNvPr id="0" name=""/>
        <dsp:cNvSpPr/>
      </dsp:nvSpPr>
      <dsp:spPr>
        <a:xfrm>
          <a:off x="0" y="4428509"/>
          <a:ext cx="8371656" cy="774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9734" tIns="499872" rIns="649734" bIns="92456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Identificación de</a:t>
          </a:r>
          <a:r>
            <a:rPr lang="es-EC" sz="1300" kern="1200" baseline="0" dirty="0" smtClean="0"/>
            <a:t> las atribuciones del Ministerio de Turismo. </a:t>
          </a:r>
          <a:endParaRPr lang="es-EC" sz="1300" kern="1200" dirty="0"/>
        </a:p>
      </dsp:txBody>
      <dsp:txXfrm>
        <a:off x="0" y="4428509"/>
        <a:ext cx="8371656" cy="774900"/>
      </dsp:txXfrm>
    </dsp:sp>
    <dsp:sp modelId="{13CC899B-A758-44BD-9411-F4A4D6DD7B26}">
      <dsp:nvSpPr>
        <dsp:cNvPr id="0" name=""/>
        <dsp:cNvSpPr/>
      </dsp:nvSpPr>
      <dsp:spPr>
        <a:xfrm>
          <a:off x="418582" y="4074270"/>
          <a:ext cx="5860159" cy="7084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1500" tIns="0" rIns="2215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Ley de Turismo y Reglamento</a:t>
          </a:r>
          <a:endParaRPr lang="es-EC" sz="1300" b="1" kern="1200" dirty="0" smtClean="0">
            <a:solidFill>
              <a:schemeClr val="tx1"/>
            </a:solidFill>
          </a:endParaRPr>
        </a:p>
      </dsp:txBody>
      <dsp:txXfrm>
        <a:off x="453167" y="4108855"/>
        <a:ext cx="5790989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17599-1C54-4357-B2FC-8502B24B69BC}">
      <dsp:nvSpPr>
        <dsp:cNvPr id="0" name=""/>
        <dsp:cNvSpPr/>
      </dsp:nvSpPr>
      <dsp:spPr>
        <a:xfrm>
          <a:off x="4" y="-182386"/>
          <a:ext cx="4890788" cy="1008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+mn-lt"/>
              <a:cs typeface="Times New Roman" pitchFamily="18" charset="0"/>
            </a:rPr>
            <a:t>Licencia única anual de funcionamiento (LUAF)</a:t>
          </a:r>
          <a:endParaRPr lang="es-EC" sz="2000" b="1" kern="1200" dirty="0">
            <a:latin typeface="+mn-lt"/>
            <a:cs typeface="Times New Roman" pitchFamily="18" charset="0"/>
          </a:endParaRPr>
        </a:p>
      </dsp:txBody>
      <dsp:txXfrm>
        <a:off x="4" y="-182386"/>
        <a:ext cx="4890788" cy="744778"/>
      </dsp:txXfrm>
    </dsp:sp>
    <dsp:sp modelId="{94B18FE2-DF2A-4EF7-9F10-4C49F425AF26}">
      <dsp:nvSpPr>
        <dsp:cNvPr id="0" name=""/>
        <dsp:cNvSpPr/>
      </dsp:nvSpPr>
      <dsp:spPr>
        <a:xfrm>
          <a:off x="1433644" y="540774"/>
          <a:ext cx="3462899" cy="68826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+mn-lt"/>
              <a:cs typeface="Times New Roman" pitchFamily="18" charset="0"/>
            </a:rPr>
            <a:t>Licencia para prestar servicios turísticos.</a:t>
          </a:r>
          <a:endParaRPr lang="es-EC" sz="1600" kern="1200" dirty="0">
            <a:latin typeface="+mn-lt"/>
            <a:cs typeface="Times New Roman" pitchFamily="18" charset="0"/>
          </a:endParaRPr>
        </a:p>
      </dsp:txBody>
      <dsp:txXfrm>
        <a:off x="1453803" y="560933"/>
        <a:ext cx="3422581" cy="6479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3F017-E1C5-4609-BFB5-1BB6D80D90C3}">
      <dsp:nvSpPr>
        <dsp:cNvPr id="0" name=""/>
        <dsp:cNvSpPr/>
      </dsp:nvSpPr>
      <dsp:spPr>
        <a:xfrm>
          <a:off x="0" y="936102"/>
          <a:ext cx="1726980" cy="7810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+mn-lt"/>
              <a:cs typeface="Times New Roman" pitchFamily="18" charset="0"/>
            </a:rPr>
            <a:t>INGRESOS DESCENTRALIZABLES</a:t>
          </a:r>
          <a:endParaRPr lang="es-EC" sz="1400" kern="1200" dirty="0">
            <a:latin typeface="+mn-lt"/>
            <a:cs typeface="Times New Roman" pitchFamily="18" charset="0"/>
          </a:endParaRPr>
        </a:p>
      </dsp:txBody>
      <dsp:txXfrm>
        <a:off x="22877" y="958979"/>
        <a:ext cx="1681226" cy="735338"/>
      </dsp:txXfrm>
    </dsp:sp>
    <dsp:sp modelId="{ED7AD05C-911E-4A89-A667-11EA905A4F55}">
      <dsp:nvSpPr>
        <dsp:cNvPr id="0" name=""/>
        <dsp:cNvSpPr/>
      </dsp:nvSpPr>
      <dsp:spPr>
        <a:xfrm rot="19492309">
          <a:off x="1656769" y="1078449"/>
          <a:ext cx="770983" cy="52770"/>
        </a:xfrm>
        <a:custGeom>
          <a:avLst/>
          <a:gdLst/>
          <a:ahLst/>
          <a:cxnLst/>
          <a:rect l="0" t="0" r="0" b="0"/>
          <a:pathLst>
            <a:path>
              <a:moveTo>
                <a:pt x="0" y="26385"/>
              </a:moveTo>
              <a:lnTo>
                <a:pt x="770983" y="2638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latin typeface="+mn-lt"/>
            <a:cs typeface="Times New Roman" pitchFamily="18" charset="0"/>
          </a:endParaRPr>
        </a:p>
      </dsp:txBody>
      <dsp:txXfrm>
        <a:off x="2022986" y="1085559"/>
        <a:ext cx="38549" cy="38549"/>
      </dsp:txXfrm>
    </dsp:sp>
    <dsp:sp modelId="{49394283-C7F9-4E18-A6F4-DE1CB87C29A6}">
      <dsp:nvSpPr>
        <dsp:cNvPr id="0" name=""/>
        <dsp:cNvSpPr/>
      </dsp:nvSpPr>
      <dsp:spPr>
        <a:xfrm>
          <a:off x="2357542" y="492473"/>
          <a:ext cx="1562185" cy="7810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+mn-lt"/>
              <a:cs typeface="Times New Roman" pitchFamily="18" charset="0"/>
            </a:rPr>
            <a:t>Establecimientos de tasas (LUAF)</a:t>
          </a:r>
          <a:endParaRPr lang="es-EC" sz="1400" kern="1200" dirty="0">
            <a:latin typeface="+mn-lt"/>
            <a:cs typeface="Times New Roman" pitchFamily="18" charset="0"/>
          </a:endParaRPr>
        </a:p>
      </dsp:txBody>
      <dsp:txXfrm>
        <a:off x="2380419" y="515350"/>
        <a:ext cx="1516431" cy="735338"/>
      </dsp:txXfrm>
    </dsp:sp>
    <dsp:sp modelId="{6068FE6B-32F3-445A-BC5E-4BF66CD783AE}">
      <dsp:nvSpPr>
        <dsp:cNvPr id="0" name=""/>
        <dsp:cNvSpPr/>
      </dsp:nvSpPr>
      <dsp:spPr>
        <a:xfrm>
          <a:off x="3919727" y="856634"/>
          <a:ext cx="624874" cy="52770"/>
        </a:xfrm>
        <a:custGeom>
          <a:avLst/>
          <a:gdLst/>
          <a:ahLst/>
          <a:cxnLst/>
          <a:rect l="0" t="0" r="0" b="0"/>
          <a:pathLst>
            <a:path>
              <a:moveTo>
                <a:pt x="0" y="26385"/>
              </a:moveTo>
              <a:lnTo>
                <a:pt x="624874" y="2638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latin typeface="+mn-lt"/>
            <a:cs typeface="Times New Roman" pitchFamily="18" charset="0"/>
          </a:endParaRPr>
        </a:p>
      </dsp:txBody>
      <dsp:txXfrm>
        <a:off x="4216543" y="867397"/>
        <a:ext cx="31243" cy="31243"/>
      </dsp:txXfrm>
    </dsp:sp>
    <dsp:sp modelId="{A60FE780-3D45-4182-8D21-51053AA1DA30}">
      <dsp:nvSpPr>
        <dsp:cNvPr id="0" name=""/>
        <dsp:cNvSpPr/>
      </dsp:nvSpPr>
      <dsp:spPr>
        <a:xfrm>
          <a:off x="4544602" y="492473"/>
          <a:ext cx="3010550" cy="7810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+mn-lt"/>
              <a:cs typeface="Times New Roman" pitchFamily="18" charset="0"/>
            </a:rPr>
            <a:t>Ya que los GAD otorgarán la LUAF, podrán generar ingresos respetando la política tarifaria que emita el rector. </a:t>
          </a:r>
          <a:endParaRPr lang="es-EC" sz="1400" kern="1200" dirty="0">
            <a:latin typeface="+mn-lt"/>
            <a:cs typeface="Times New Roman" pitchFamily="18" charset="0"/>
          </a:endParaRPr>
        </a:p>
      </dsp:txBody>
      <dsp:txXfrm>
        <a:off x="4567479" y="515350"/>
        <a:ext cx="2964796" cy="735338"/>
      </dsp:txXfrm>
    </dsp:sp>
    <dsp:sp modelId="{3ABE8695-68B9-4DF2-AD37-544E399E5479}">
      <dsp:nvSpPr>
        <dsp:cNvPr id="0" name=""/>
        <dsp:cNvSpPr/>
      </dsp:nvSpPr>
      <dsp:spPr>
        <a:xfrm rot="2147469">
          <a:off x="1653579" y="1527577"/>
          <a:ext cx="777363" cy="52770"/>
        </a:xfrm>
        <a:custGeom>
          <a:avLst/>
          <a:gdLst/>
          <a:ahLst/>
          <a:cxnLst/>
          <a:rect l="0" t="0" r="0" b="0"/>
          <a:pathLst>
            <a:path>
              <a:moveTo>
                <a:pt x="0" y="26385"/>
              </a:moveTo>
              <a:lnTo>
                <a:pt x="777363" y="2638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latin typeface="+mn-lt"/>
            <a:cs typeface="Times New Roman" pitchFamily="18" charset="0"/>
          </a:endParaRPr>
        </a:p>
      </dsp:txBody>
      <dsp:txXfrm>
        <a:off x="2022827" y="1534528"/>
        <a:ext cx="38868" cy="38868"/>
      </dsp:txXfrm>
    </dsp:sp>
    <dsp:sp modelId="{3299FED6-72C7-40D4-A18B-4078A2AD212D}">
      <dsp:nvSpPr>
        <dsp:cNvPr id="0" name=""/>
        <dsp:cNvSpPr/>
      </dsp:nvSpPr>
      <dsp:spPr>
        <a:xfrm>
          <a:off x="2357542" y="1390729"/>
          <a:ext cx="1562185" cy="7810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+mn-lt"/>
              <a:cs typeface="Times New Roman" pitchFamily="18" charset="0"/>
            </a:rPr>
            <a:t>Coparticipación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+mn-lt"/>
              <a:cs typeface="Times New Roman" pitchFamily="18" charset="0"/>
            </a:rPr>
            <a:t>Gobierno central -GAD</a:t>
          </a:r>
          <a:endParaRPr lang="es-EC" sz="1400" kern="1200" dirty="0">
            <a:latin typeface="+mn-lt"/>
            <a:cs typeface="Times New Roman" pitchFamily="18" charset="0"/>
          </a:endParaRPr>
        </a:p>
      </dsp:txBody>
      <dsp:txXfrm>
        <a:off x="2380419" y="1413606"/>
        <a:ext cx="1516431" cy="735338"/>
      </dsp:txXfrm>
    </dsp:sp>
    <dsp:sp modelId="{7D2789A2-2D6D-432C-AA0F-EEE26A602882}">
      <dsp:nvSpPr>
        <dsp:cNvPr id="0" name=""/>
        <dsp:cNvSpPr/>
      </dsp:nvSpPr>
      <dsp:spPr>
        <a:xfrm>
          <a:off x="3919727" y="1754891"/>
          <a:ext cx="624874" cy="52770"/>
        </a:xfrm>
        <a:custGeom>
          <a:avLst/>
          <a:gdLst/>
          <a:ahLst/>
          <a:cxnLst/>
          <a:rect l="0" t="0" r="0" b="0"/>
          <a:pathLst>
            <a:path>
              <a:moveTo>
                <a:pt x="0" y="26385"/>
              </a:moveTo>
              <a:lnTo>
                <a:pt x="624874" y="2638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latin typeface="+mn-lt"/>
            <a:cs typeface="Times New Roman" pitchFamily="18" charset="0"/>
          </a:endParaRPr>
        </a:p>
      </dsp:txBody>
      <dsp:txXfrm>
        <a:off x="4216543" y="1765654"/>
        <a:ext cx="31243" cy="31243"/>
      </dsp:txXfrm>
    </dsp:sp>
    <dsp:sp modelId="{17F4F919-3567-4995-A2C6-FDC799A835AC}">
      <dsp:nvSpPr>
        <dsp:cNvPr id="0" name=""/>
        <dsp:cNvSpPr/>
      </dsp:nvSpPr>
      <dsp:spPr>
        <a:xfrm>
          <a:off x="4544602" y="1390729"/>
          <a:ext cx="3010550" cy="7810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+mn-lt"/>
              <a:cs typeface="Times New Roman" pitchFamily="18" charset="0"/>
            </a:rPr>
            <a:t>Podrán coordinar acciones para contribuir al financiamiento y al desarrollo de las actividades turísticas.</a:t>
          </a:r>
          <a:endParaRPr lang="es-EC" sz="1400" kern="1200" dirty="0">
            <a:latin typeface="+mn-lt"/>
            <a:cs typeface="Times New Roman" pitchFamily="18" charset="0"/>
          </a:endParaRPr>
        </a:p>
      </dsp:txBody>
      <dsp:txXfrm>
        <a:off x="4567479" y="1413606"/>
        <a:ext cx="2964796" cy="735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sotip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2" y="4876807"/>
            <a:ext cx="7086599" cy="1659445"/>
          </a:xfrm>
          <a:prstGeom prst="rect">
            <a:avLst/>
          </a:prstGeom>
        </p:spPr>
      </p:pic>
      <p:pic>
        <p:nvPicPr>
          <p:cNvPr id="9" name="Imagen 8" descr="logo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28600"/>
            <a:ext cx="2414016" cy="79552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1" y="1752607"/>
            <a:ext cx="7772400" cy="1470025"/>
          </a:xfrm>
        </p:spPr>
        <p:txBody>
          <a:bodyPr/>
          <a:lstStyle>
            <a:lvl1pPr>
              <a:defRPr>
                <a:solidFill>
                  <a:srgbClr val="1C2A66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1" y="3429000"/>
            <a:ext cx="6400800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2995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543800" cy="868362"/>
          </a:xfrm>
        </p:spPr>
        <p:txBody>
          <a:bodyPr/>
          <a:lstStyle>
            <a:lvl1pPr>
              <a:defRPr>
                <a:solidFill>
                  <a:srgbClr val="1C2A66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2" y="1600200"/>
            <a:ext cx="8229600" cy="48006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pic>
        <p:nvPicPr>
          <p:cNvPr id="7" name="Imagen 6" descr="bola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477000"/>
            <a:ext cx="1557529" cy="277368"/>
          </a:xfrm>
          <a:prstGeom prst="rect">
            <a:avLst/>
          </a:prstGeom>
        </p:spPr>
      </p:pic>
      <p:pic>
        <p:nvPicPr>
          <p:cNvPr id="8" name="Imagen 7" descr="logo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52400"/>
            <a:ext cx="1097280" cy="61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8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0630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2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1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24EAAC6-2A0B-BC4D-9A4A-D26B8E98F21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21/11/2017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2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3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59EDC79-F367-4E4F-AD58-2BA296B6A3A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21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683568" y="1752600"/>
            <a:ext cx="7774632" cy="2252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E2A7B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>
              <a:spcBef>
                <a:spcPts val="0"/>
              </a:spcBef>
              <a:defRPr/>
            </a:pPr>
            <a:r>
              <a:rPr lang="es-EC" sz="4800" b="1" dirty="0" smtClean="0">
                <a:solidFill>
                  <a:schemeClr val="tx2"/>
                </a:solidFill>
                <a:latin typeface="Calibri"/>
              </a:rPr>
              <a:t>REGULACIÓN DEL DESARROLLO DE ACTIVIDADES TURÍSTICAS</a:t>
            </a:r>
            <a:endParaRPr lang="es-ES" sz="4800" dirty="0">
              <a:solidFill>
                <a:schemeClr val="tx2"/>
              </a:solidFill>
            </a:endParaRPr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1524000" y="4419600"/>
            <a:ext cx="6080720" cy="838944"/>
          </a:xfrm>
        </p:spPr>
        <p:txBody>
          <a:bodyPr>
            <a:normAutofit/>
          </a:bodyPr>
          <a:lstStyle/>
          <a:p>
            <a:r>
              <a:rPr lang="es-ES" sz="2400" dirty="0" smtClean="0"/>
              <a:t>ABRIL 2016</a:t>
            </a:r>
            <a:endParaRPr lang="es-ES" sz="2400" dirty="0"/>
          </a:p>
        </p:txBody>
      </p:sp>
      <p:pic>
        <p:nvPicPr>
          <p:cNvPr id="7" name="Picture 14" descr="https://encrypted-tbn0.gstatic.com/images?q=tbn:ANd9GcSQ_Wbh9FBV1ekYHRAZ9NEYrnhZLvB6RVoldmJ1Vvi8faRcQKye"/>
          <p:cNvPicPr>
            <a:picLocks noChangeAspect="1" noChangeArrowheads="1"/>
          </p:cNvPicPr>
          <p:nvPr/>
        </p:nvPicPr>
        <p:blipFill>
          <a:blip r:embed="rId2"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2" r="4916" b="2522"/>
          <a:stretch>
            <a:fillRect/>
          </a:stretch>
        </p:blipFill>
        <p:spPr bwMode="auto">
          <a:xfrm>
            <a:off x="7726799" y="1219200"/>
            <a:ext cx="1417201" cy="114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https://encrypted-tbn3.gstatic.com/images?q=tbn:ANd9GcQE361oXCR0lS-bJGQIzAdAnP1I5qugjSiZCr_90C2LiJEhSdQU"/>
          <p:cNvPicPr>
            <a:picLocks noChangeAspect="1" noChangeArrowheads="1"/>
          </p:cNvPicPr>
          <p:nvPr/>
        </p:nvPicPr>
        <p:blipFill>
          <a:blip r:embed="rId3"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"/>
          <a:stretch>
            <a:fillRect/>
          </a:stretch>
        </p:blipFill>
        <p:spPr bwMode="auto">
          <a:xfrm>
            <a:off x="6142496" y="0"/>
            <a:ext cx="156799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https://encrypted-tbn3.gstatic.com/images?q=tbn:ANd9GcT2Vr7NeYU5aGl7ZvFkCYe5Nn6cP_X_IDqac9hl3ohslfBQeZ4vQg"/>
          <p:cNvPicPr>
            <a:picLocks noChangeAspect="1" noChangeArrowheads="1"/>
          </p:cNvPicPr>
          <p:nvPr/>
        </p:nvPicPr>
        <p:blipFill>
          <a:blip r:embed="rId4"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28" y="1"/>
            <a:ext cx="1619659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https://encrypted-tbn1.gstatic.com/images?q=tbn:ANd9GcSLDHxMN1qa2rPx41hmvldtSsQp51SBERLllK4F89cm4I1sm1fEAQ"/>
          <p:cNvPicPr>
            <a:picLocks noChangeAspect="1" noChangeArrowheads="1"/>
          </p:cNvPicPr>
          <p:nvPr/>
        </p:nvPicPr>
        <p:blipFill>
          <a:blip r:embed="rId5"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71"/>
          <a:stretch>
            <a:fillRect/>
          </a:stretch>
        </p:blipFill>
        <p:spPr bwMode="auto">
          <a:xfrm>
            <a:off x="7717233" y="0"/>
            <a:ext cx="142676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96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Base Legal</a:t>
            </a:r>
            <a:endParaRPr lang="es-ES" sz="3600" dirty="0"/>
          </a:p>
        </p:txBody>
      </p:sp>
      <p:graphicFrame>
        <p:nvGraphicFramePr>
          <p:cNvPr id="5" name="7 Diagrama"/>
          <p:cNvGraphicFramePr/>
          <p:nvPr>
            <p:extLst>
              <p:ext uri="{D42A27DB-BD31-4B8C-83A1-F6EECF244321}">
                <p14:modId xmlns:p14="http://schemas.microsoft.com/office/powerpoint/2010/main" val="650335545"/>
              </p:ext>
            </p:extLst>
          </p:nvPr>
        </p:nvGraphicFramePr>
        <p:xfrm>
          <a:off x="467544" y="1076400"/>
          <a:ext cx="8371656" cy="52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191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543800" cy="868362"/>
          </a:xfrm>
        </p:spPr>
        <p:txBody>
          <a:bodyPr>
            <a:normAutofit/>
          </a:bodyPr>
          <a:lstStyle/>
          <a:p>
            <a:r>
              <a:rPr lang="es-ES" sz="3600" dirty="0" smtClean="0"/>
              <a:t>Modelo</a:t>
            </a:r>
            <a:r>
              <a:rPr lang="es-ES" sz="4000" dirty="0" smtClean="0"/>
              <a:t> de Gestión</a:t>
            </a:r>
            <a:endParaRPr lang="es-ES" sz="4000" dirty="0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 rot="16200000">
            <a:off x="-1668859" y="3345260"/>
            <a:ext cx="4815681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C2A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/>
              <a:t>Gobierno Central</a:t>
            </a:r>
            <a:endParaRPr lang="es-ES" sz="2800" dirty="0"/>
          </a:p>
        </p:txBody>
      </p:sp>
      <p:sp>
        <p:nvSpPr>
          <p:cNvPr id="17" name="14 Elipse"/>
          <p:cNvSpPr/>
          <p:nvPr/>
        </p:nvSpPr>
        <p:spPr>
          <a:xfrm>
            <a:off x="762000" y="789533"/>
            <a:ext cx="1584176" cy="151216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C">
                <a:latin typeface="Calibri" charset="0"/>
              </a:rPr>
              <a:t>RECTORÍA</a:t>
            </a:r>
            <a:endParaRPr lang="es-ES">
              <a:latin typeface="Calibri" charset="0"/>
            </a:endParaRPr>
          </a:p>
        </p:txBody>
      </p:sp>
      <p:sp>
        <p:nvSpPr>
          <p:cNvPr id="18" name="15 Elipse"/>
          <p:cNvSpPr/>
          <p:nvPr/>
        </p:nvSpPr>
        <p:spPr>
          <a:xfrm>
            <a:off x="1482080" y="1725637"/>
            <a:ext cx="1584176" cy="151216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100" dirty="0"/>
          </a:p>
        </p:txBody>
      </p:sp>
      <p:sp>
        <p:nvSpPr>
          <p:cNvPr id="19" name="17 Elipse"/>
          <p:cNvSpPr/>
          <p:nvPr/>
        </p:nvSpPr>
        <p:spPr>
          <a:xfrm>
            <a:off x="1986136" y="2805757"/>
            <a:ext cx="1584176" cy="151216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20" name="18 Elipse"/>
          <p:cNvSpPr/>
          <p:nvPr/>
        </p:nvSpPr>
        <p:spPr>
          <a:xfrm>
            <a:off x="1482080" y="3957885"/>
            <a:ext cx="1584176" cy="151216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dirty="0">
                <a:solidFill>
                  <a:schemeClr val="tx1"/>
                </a:solidFill>
              </a:rPr>
              <a:t>CONTROL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21" name="19 Elipse"/>
          <p:cNvSpPr/>
          <p:nvPr/>
        </p:nvSpPr>
        <p:spPr>
          <a:xfrm>
            <a:off x="762000" y="4893989"/>
            <a:ext cx="1584176" cy="15121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C">
                <a:latin typeface="Calibri" charset="0"/>
              </a:rPr>
              <a:t>GESTIÓN</a:t>
            </a:r>
            <a:endParaRPr lang="es-ES">
              <a:latin typeface="Calibri" charset="0"/>
            </a:endParaRPr>
          </a:p>
        </p:txBody>
      </p:sp>
      <p:sp>
        <p:nvSpPr>
          <p:cNvPr id="22" name="20 CuadroTexto"/>
          <p:cNvSpPr txBox="1"/>
          <p:nvPr/>
        </p:nvSpPr>
        <p:spPr>
          <a:xfrm>
            <a:off x="1410419" y="2292350"/>
            <a:ext cx="1727200" cy="3698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C">
                <a:latin typeface="Calibri" charset="0"/>
              </a:rPr>
              <a:t>PLANIFICACIÓN</a:t>
            </a:r>
            <a:endParaRPr lang="es-ES">
              <a:latin typeface="Calibri" charset="0"/>
            </a:endParaRPr>
          </a:p>
        </p:txBody>
      </p:sp>
      <p:sp>
        <p:nvSpPr>
          <p:cNvPr id="23" name="21 CuadroTexto"/>
          <p:cNvSpPr txBox="1"/>
          <p:nvPr/>
        </p:nvSpPr>
        <p:spPr>
          <a:xfrm>
            <a:off x="1913657" y="3381375"/>
            <a:ext cx="1728787" cy="3698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C">
                <a:latin typeface="Calibri" charset="0"/>
              </a:rPr>
              <a:t>REGULACIÓN</a:t>
            </a:r>
            <a:endParaRPr lang="es-ES">
              <a:latin typeface="Calibri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 flipH="1">
            <a:off x="2489919" y="1273175"/>
            <a:ext cx="5689600" cy="307975"/>
          </a:xfrm>
          <a:prstGeom prst="homePlat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Políticas públicas nacionales, lineamientos y directrices de turismo.</a:t>
            </a:r>
            <a:endParaRPr lang="es-EC" sz="1400">
              <a:solidFill>
                <a:schemeClr val="tx1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 flipH="1">
            <a:off x="3282082" y="2301875"/>
            <a:ext cx="4897437" cy="307975"/>
          </a:xfrm>
          <a:prstGeom prst="homePlat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Planificación nacional del sector turístico.</a:t>
            </a:r>
          </a:p>
        </p:txBody>
      </p:sp>
      <p:sp>
        <p:nvSpPr>
          <p:cNvPr id="26" name="25 CuadroTexto"/>
          <p:cNvSpPr txBox="1"/>
          <p:nvPr/>
        </p:nvSpPr>
        <p:spPr>
          <a:xfrm flipH="1">
            <a:off x="3713882" y="3219450"/>
            <a:ext cx="4465637" cy="738187"/>
          </a:xfrm>
          <a:prstGeom prst="homePlate">
            <a:avLst>
              <a:gd name="adj" fmla="val 4067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Normativa para regular actividades y servicios turísticos a nivel nacional / Normas técnicas de calidad.</a:t>
            </a:r>
            <a:endParaRPr lang="es-EC" sz="1400">
              <a:solidFill>
                <a:schemeClr val="tx1"/>
              </a:solidFill>
              <a:latin typeface="Calibri" charset="0"/>
              <a:ea typeface="ＭＳ Ｐゴシック" charset="0"/>
              <a:cs typeface="Arial" charset="0"/>
            </a:endParaRPr>
          </a:p>
          <a:p>
            <a:pPr algn="just">
              <a:buFont typeface="Arial" charset="0"/>
              <a:buChar char="•"/>
            </a:pP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Requisitos para otorgar permisos de operación turística.</a:t>
            </a:r>
            <a:endParaRPr lang="es-EC" sz="1400">
              <a:solidFill>
                <a:schemeClr val="tx1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 flipH="1">
            <a:off x="3282082" y="4389437"/>
            <a:ext cx="4897437" cy="954088"/>
          </a:xfrm>
          <a:prstGeom prst="homePlate">
            <a:avLst>
              <a:gd name="adj" fmla="val 41261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Registro de turismo a todos los prestadores de servicios turísticos.</a:t>
            </a:r>
          </a:p>
          <a:p>
            <a:pPr algn="just">
              <a:buFont typeface="Arial" charset="0"/>
              <a:buChar char="•"/>
            </a:pP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Inspecciones a los establecimientos turísticos.</a:t>
            </a:r>
          </a:p>
          <a:p>
            <a:pPr algn="just">
              <a:buFont typeface="Arial" charset="0"/>
              <a:buChar char="•"/>
            </a:pP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Seguimiento y monitoreo al cumplimiento de la normativa.</a:t>
            </a:r>
            <a:endParaRPr lang="es-EC" sz="1400">
              <a:solidFill>
                <a:schemeClr val="tx1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 flipH="1">
            <a:off x="2489919" y="5522912"/>
            <a:ext cx="5689600" cy="954088"/>
          </a:xfrm>
          <a:prstGeom prst="homePlate">
            <a:avLst>
              <a:gd name="adj" fmla="val 43030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Clasificación y categorización de todos los prestadores de servicios turísticos.</a:t>
            </a:r>
          </a:p>
          <a:p>
            <a:pPr algn="just">
              <a:buFont typeface="Arial" charset="0"/>
              <a:buChar char="•"/>
            </a:pP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Catastro de establecimientos turísticos  y actividades turísticas.</a:t>
            </a:r>
          </a:p>
          <a:p>
            <a:pPr algn="just">
              <a:buFont typeface="Arial" charset="0"/>
              <a:buChar char="•"/>
            </a:pP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Inventario de sitios  y atractivos turísticos.</a:t>
            </a:r>
          </a:p>
        </p:txBody>
      </p:sp>
    </p:spTree>
    <p:extLst>
      <p:ext uri="{BB962C8B-B14F-4D97-AF65-F5344CB8AC3E}">
        <p14:creationId xmlns:p14="http://schemas.microsoft.com/office/powerpoint/2010/main" val="368927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543800" cy="868362"/>
          </a:xfrm>
        </p:spPr>
        <p:txBody>
          <a:bodyPr>
            <a:normAutofit/>
          </a:bodyPr>
          <a:lstStyle/>
          <a:p>
            <a:r>
              <a:rPr lang="es-ES" sz="3600" dirty="0" smtClean="0"/>
              <a:t>Modelo</a:t>
            </a:r>
            <a:r>
              <a:rPr lang="es-ES" sz="4000" dirty="0" smtClean="0"/>
              <a:t> de Gestión</a:t>
            </a:r>
            <a:endParaRPr lang="es-ES" sz="4000" dirty="0"/>
          </a:p>
        </p:txBody>
      </p:sp>
      <p:sp>
        <p:nvSpPr>
          <p:cNvPr id="6" name="15 Elipse"/>
          <p:cNvSpPr/>
          <p:nvPr/>
        </p:nvSpPr>
        <p:spPr>
          <a:xfrm>
            <a:off x="990600" y="990600"/>
            <a:ext cx="1584176" cy="151216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dirty="0">
                <a:solidFill>
                  <a:schemeClr val="tx1"/>
                </a:solidFill>
              </a:rPr>
              <a:t>CONTROL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7" name="17 Elipse"/>
          <p:cNvSpPr/>
          <p:nvPr/>
        </p:nvSpPr>
        <p:spPr>
          <a:xfrm>
            <a:off x="1566664" y="2214736"/>
            <a:ext cx="1584176" cy="151216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8" name="18 Elipse"/>
          <p:cNvSpPr/>
          <p:nvPr/>
        </p:nvSpPr>
        <p:spPr>
          <a:xfrm>
            <a:off x="1566664" y="3654896"/>
            <a:ext cx="1584176" cy="151216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" name="19 Elipse"/>
          <p:cNvSpPr/>
          <p:nvPr/>
        </p:nvSpPr>
        <p:spPr>
          <a:xfrm>
            <a:off x="990600" y="4951040"/>
            <a:ext cx="1584176" cy="15121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C">
                <a:latin typeface="Calibri" charset="0"/>
              </a:rPr>
              <a:t>GESTIÓN</a:t>
            </a:r>
            <a:endParaRPr lang="es-ES">
              <a:latin typeface="Calibri" charset="0"/>
            </a:endParaRPr>
          </a:p>
        </p:txBody>
      </p:sp>
      <p:sp>
        <p:nvSpPr>
          <p:cNvPr id="10" name="20 CuadroTexto"/>
          <p:cNvSpPr txBox="1"/>
          <p:nvPr/>
        </p:nvSpPr>
        <p:spPr>
          <a:xfrm>
            <a:off x="1474688" y="4230742"/>
            <a:ext cx="1727200" cy="33855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C" sz="1600" dirty="0">
                <a:latin typeface="Calibri" charset="0"/>
              </a:rPr>
              <a:t>PLANIFICACIÓN</a:t>
            </a:r>
            <a:endParaRPr lang="es-ES" sz="1600" dirty="0">
              <a:latin typeface="Calibri" charset="0"/>
            </a:endParaRPr>
          </a:p>
        </p:txBody>
      </p:sp>
      <p:sp>
        <p:nvSpPr>
          <p:cNvPr id="11" name="21 CuadroTexto"/>
          <p:cNvSpPr txBox="1"/>
          <p:nvPr/>
        </p:nvSpPr>
        <p:spPr>
          <a:xfrm>
            <a:off x="1495326" y="2791296"/>
            <a:ext cx="1727200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C">
                <a:latin typeface="Calibri" charset="0"/>
              </a:rPr>
              <a:t>REGULACIÓN</a:t>
            </a:r>
            <a:endParaRPr lang="es-ES">
              <a:latin typeface="Calibri" charset="0"/>
            </a:endParaRPr>
          </a:p>
        </p:txBody>
      </p:sp>
      <p:sp>
        <p:nvSpPr>
          <p:cNvPr id="12" name="24 CuadroTexto"/>
          <p:cNvSpPr txBox="1"/>
          <p:nvPr/>
        </p:nvSpPr>
        <p:spPr>
          <a:xfrm flipH="1">
            <a:off x="2719288" y="1278409"/>
            <a:ext cx="5184775" cy="954087"/>
          </a:xfrm>
          <a:prstGeom prst="homePlat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S" sz="14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 Otorgar licencia única anual de funcionamiento y controlar sus requisitos.</a:t>
            </a:r>
          </a:p>
          <a:p>
            <a:pPr algn="just">
              <a:buFont typeface="Arial" charset="0"/>
              <a:buChar char="•"/>
            </a:pPr>
            <a:r>
              <a:rPr lang="es-ES" sz="14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Controlar que los establecimientos turísticos cumplan con la normativa nacional y cantonal vigente.</a:t>
            </a:r>
            <a:endParaRPr lang="es-EC" sz="1400" dirty="0">
              <a:solidFill>
                <a:srgbClr val="000000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13" name="25 CuadroTexto"/>
          <p:cNvSpPr txBox="1"/>
          <p:nvPr/>
        </p:nvSpPr>
        <p:spPr>
          <a:xfrm flipH="1">
            <a:off x="3366988" y="2772246"/>
            <a:ext cx="4537075" cy="1169988"/>
          </a:xfrm>
          <a:prstGeom prst="homePlate">
            <a:avLst>
              <a:gd name="adj" fmla="val 4067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95250" indent="-9525" algn="just">
              <a:buFont typeface="Arial" charset="0"/>
              <a:buChar char="•"/>
            </a:pPr>
            <a:r>
              <a:rPr lang="es-ES" sz="140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Ordenanzas que contribuyan al desarrollo del sector turístico cantonal, sujetas a la legislación nacional.</a:t>
            </a:r>
          </a:p>
          <a:p>
            <a:pPr marL="95250" indent="-9525" algn="just">
              <a:buFont typeface="Arial" charset="0"/>
              <a:buChar char="•"/>
            </a:pPr>
            <a:r>
              <a:rPr lang="es-ES" sz="140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Regular los horarios de funcionamiento de los establecimientos turísticos, en coordinación con la autoridad nacional competente.</a:t>
            </a:r>
          </a:p>
        </p:txBody>
      </p:sp>
      <p:sp>
        <p:nvSpPr>
          <p:cNvPr id="14" name="26 CuadroTexto"/>
          <p:cNvSpPr txBox="1"/>
          <p:nvPr/>
        </p:nvSpPr>
        <p:spPr>
          <a:xfrm flipH="1">
            <a:off x="3366988" y="4086696"/>
            <a:ext cx="4537075" cy="738188"/>
          </a:xfrm>
          <a:prstGeom prst="homePlate">
            <a:avLst>
              <a:gd name="adj" fmla="val 41261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S" sz="140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Plan cantonal de turismo.</a:t>
            </a:r>
          </a:p>
          <a:p>
            <a:pPr algn="just">
              <a:buFont typeface="Arial" charset="0"/>
              <a:buChar char="•"/>
            </a:pPr>
            <a:r>
              <a:rPr lang="es-ES" sz="140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Planes, programas y proyectos turísticos de carácter cantonal.</a:t>
            </a:r>
            <a:endParaRPr lang="es-EC" sz="1400">
              <a:solidFill>
                <a:srgbClr val="000000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15" name="27 CuadroTexto"/>
          <p:cNvSpPr txBox="1"/>
          <p:nvPr/>
        </p:nvSpPr>
        <p:spPr>
          <a:xfrm flipH="1">
            <a:off x="2790726" y="5023321"/>
            <a:ext cx="5113337" cy="1384300"/>
          </a:xfrm>
          <a:prstGeom prst="homePlate">
            <a:avLst>
              <a:gd name="adj" fmla="val 33050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80975" algn="just">
              <a:buFont typeface="Arial" charset="0"/>
              <a:buChar char="•"/>
            </a:pPr>
            <a:r>
              <a:rPr lang="es-ES" sz="140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rPr>
              <a:t>Promoción del desarrollo de la actividad turística cantonal en coordinación con los demás GAD,  especialmente la creación y funcionamiento de organizaciones asociativas y empresas comunitarias .</a:t>
            </a:r>
          </a:p>
          <a:p>
            <a:pPr marL="180975" algn="just">
              <a:buFont typeface="Arial" charset="0"/>
              <a:buChar char="•"/>
            </a:pPr>
            <a:r>
              <a:rPr lang="es-ES" sz="140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Actualización del catastro de establecimientos turísticos del cantón.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 rot="16200000">
            <a:off x="-1668859" y="3345260"/>
            <a:ext cx="4815681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C2A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/>
              <a:t>Gobierno Municipal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91175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543800" cy="868362"/>
          </a:xfrm>
        </p:spPr>
        <p:txBody>
          <a:bodyPr>
            <a:normAutofit/>
          </a:bodyPr>
          <a:lstStyle/>
          <a:p>
            <a:r>
              <a:rPr lang="es-ES" sz="3600" dirty="0" smtClean="0"/>
              <a:t>Modelo</a:t>
            </a:r>
            <a:r>
              <a:rPr lang="es-ES" sz="4000" dirty="0" smtClean="0"/>
              <a:t> de Gestión</a:t>
            </a:r>
            <a:endParaRPr lang="es-ES" sz="4000" dirty="0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 rot="16200000">
            <a:off x="-1668859" y="3345260"/>
            <a:ext cx="4815681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C2A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/>
              <a:t>Gobierno Provincial</a:t>
            </a:r>
            <a:endParaRPr lang="es-ES" sz="2800" dirty="0"/>
          </a:p>
        </p:txBody>
      </p:sp>
      <p:sp>
        <p:nvSpPr>
          <p:cNvPr id="17" name="15 Elipse"/>
          <p:cNvSpPr/>
          <p:nvPr/>
        </p:nvSpPr>
        <p:spPr>
          <a:xfrm>
            <a:off x="1566763" y="2811760"/>
            <a:ext cx="1584176" cy="151216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100" dirty="0"/>
          </a:p>
        </p:txBody>
      </p:sp>
      <p:sp>
        <p:nvSpPr>
          <p:cNvPr id="18" name="17 Elipse"/>
          <p:cNvSpPr/>
          <p:nvPr/>
        </p:nvSpPr>
        <p:spPr>
          <a:xfrm>
            <a:off x="1062707" y="4251920"/>
            <a:ext cx="1584176" cy="151216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9" name="19 Elipse"/>
          <p:cNvSpPr/>
          <p:nvPr/>
        </p:nvSpPr>
        <p:spPr>
          <a:xfrm>
            <a:off x="1134715" y="1371600"/>
            <a:ext cx="1584176" cy="15121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C">
                <a:latin typeface="Calibri" charset="0"/>
              </a:rPr>
              <a:t>GESTIÓN</a:t>
            </a:r>
            <a:endParaRPr lang="es-ES">
              <a:latin typeface="Calibri" charset="0"/>
            </a:endParaRPr>
          </a:p>
        </p:txBody>
      </p:sp>
      <p:sp>
        <p:nvSpPr>
          <p:cNvPr id="20" name="20 CuadroTexto"/>
          <p:cNvSpPr txBox="1"/>
          <p:nvPr/>
        </p:nvSpPr>
        <p:spPr>
          <a:xfrm>
            <a:off x="1495425" y="3388395"/>
            <a:ext cx="1727200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C">
                <a:latin typeface="Calibri" charset="0"/>
              </a:rPr>
              <a:t>PLANIFICACIÓN</a:t>
            </a:r>
            <a:endParaRPr lang="es-ES">
              <a:latin typeface="Calibri" charset="0"/>
            </a:endParaRPr>
          </a:p>
        </p:txBody>
      </p:sp>
      <p:sp>
        <p:nvSpPr>
          <p:cNvPr id="21" name="21 CuadroTexto"/>
          <p:cNvSpPr txBox="1"/>
          <p:nvPr/>
        </p:nvSpPr>
        <p:spPr>
          <a:xfrm>
            <a:off x="990600" y="4828257"/>
            <a:ext cx="1728787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C">
                <a:latin typeface="Calibri" charset="0"/>
              </a:rPr>
              <a:t>REGULACIÓN</a:t>
            </a:r>
            <a:endParaRPr lang="es-ES">
              <a:latin typeface="Calibri" charset="0"/>
            </a:endParaRPr>
          </a:p>
        </p:txBody>
      </p:sp>
      <p:sp>
        <p:nvSpPr>
          <p:cNvPr id="22" name="24 CuadroTexto"/>
          <p:cNvSpPr txBox="1"/>
          <p:nvPr/>
        </p:nvSpPr>
        <p:spPr>
          <a:xfrm flipH="1">
            <a:off x="3367087" y="3315370"/>
            <a:ext cx="4537075" cy="738187"/>
          </a:xfrm>
          <a:prstGeom prst="homePlat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S" sz="140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Plan provincial de turismo.</a:t>
            </a:r>
          </a:p>
          <a:p>
            <a:pPr algn="just">
              <a:buFont typeface="Arial" charset="0"/>
              <a:buChar char="•"/>
            </a:pPr>
            <a:r>
              <a:rPr lang="es-ES" sz="140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Planes, programas y proyectos turísticos de carácter provincial, conforme la planificación nacional.</a:t>
            </a:r>
            <a:endParaRPr lang="es-EC" sz="1400">
              <a:solidFill>
                <a:srgbClr val="000000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3" name="25 CuadroTexto"/>
          <p:cNvSpPr txBox="1"/>
          <p:nvPr/>
        </p:nvSpPr>
        <p:spPr>
          <a:xfrm flipH="1">
            <a:off x="2862262" y="4736182"/>
            <a:ext cx="5041900" cy="523875"/>
          </a:xfrm>
          <a:prstGeom prst="homePlate">
            <a:avLst>
              <a:gd name="adj" fmla="val 4067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S" sz="140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Normativa que regule el desarrollo del sector turístico provincial,  en coordinación con los GADM.</a:t>
            </a:r>
            <a:endParaRPr lang="es-EC" sz="1400">
              <a:solidFill>
                <a:srgbClr val="000000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4" name="27 CuadroTexto"/>
          <p:cNvSpPr txBox="1"/>
          <p:nvPr/>
        </p:nvSpPr>
        <p:spPr>
          <a:xfrm flipH="1">
            <a:off x="2862262" y="1856457"/>
            <a:ext cx="5041900" cy="954088"/>
          </a:xfrm>
          <a:prstGeom prst="homePlate">
            <a:avLst>
              <a:gd name="adj" fmla="val 33050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S" sz="140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Fomentar el turismo comunitario y aquel desarrollado por los actores de la economía popular y solidaria, en coordinación con los GADPR.</a:t>
            </a:r>
          </a:p>
          <a:p>
            <a:pPr algn="just">
              <a:buFont typeface="Arial" charset="0"/>
              <a:buChar char="•"/>
            </a:pPr>
            <a:r>
              <a:rPr lang="es-ES" sz="140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Promover las actividades turísticas dentro de la provincia.</a:t>
            </a:r>
            <a:endParaRPr lang="es-EC" sz="1400">
              <a:solidFill>
                <a:srgbClr val="000000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11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543800" cy="868362"/>
          </a:xfrm>
        </p:spPr>
        <p:txBody>
          <a:bodyPr>
            <a:normAutofit/>
          </a:bodyPr>
          <a:lstStyle/>
          <a:p>
            <a:r>
              <a:rPr lang="es-ES" sz="3600" dirty="0" smtClean="0"/>
              <a:t>Modelo</a:t>
            </a:r>
            <a:r>
              <a:rPr lang="es-ES" sz="4000" dirty="0" smtClean="0"/>
              <a:t> de Gestión</a:t>
            </a:r>
            <a:endParaRPr lang="es-ES" sz="4000" dirty="0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 rot="16200000">
            <a:off x="-1668859" y="3345260"/>
            <a:ext cx="4815681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C2A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/>
              <a:t>Gobierno Parroquial Rural</a:t>
            </a:r>
            <a:endParaRPr lang="es-ES" sz="2800" dirty="0"/>
          </a:p>
        </p:txBody>
      </p:sp>
      <p:sp>
        <p:nvSpPr>
          <p:cNvPr id="12" name="19 Elipse"/>
          <p:cNvSpPr/>
          <p:nvPr/>
        </p:nvSpPr>
        <p:spPr>
          <a:xfrm>
            <a:off x="1600200" y="2854097"/>
            <a:ext cx="1584176" cy="151216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C" dirty="0">
                <a:latin typeface="Calibri" charset="0"/>
              </a:rPr>
              <a:t>GESTIÓN</a:t>
            </a:r>
            <a:endParaRPr lang="es-ES" dirty="0">
              <a:latin typeface="Calibri" charset="0"/>
            </a:endParaRPr>
          </a:p>
        </p:txBody>
      </p:sp>
      <p:sp>
        <p:nvSpPr>
          <p:cNvPr id="13" name="27 CuadroTexto"/>
          <p:cNvSpPr txBox="1"/>
          <p:nvPr/>
        </p:nvSpPr>
        <p:spPr>
          <a:xfrm flipH="1">
            <a:off x="3400078" y="2997200"/>
            <a:ext cx="4681537" cy="1600200"/>
          </a:xfrm>
          <a:prstGeom prst="homePlate">
            <a:avLst>
              <a:gd name="adj" fmla="val 33050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80975" algn="just">
              <a:buFont typeface="Arial" charset="0"/>
              <a:buChar char="•"/>
            </a:pPr>
            <a:r>
              <a:rPr lang="es-ES" sz="140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Promoción el turismo comunitario y aquel desarrollado por los actores de la economía popular y solidaria, en coordinación con los GADP.</a:t>
            </a:r>
          </a:p>
          <a:p>
            <a:pPr marL="180975" algn="just">
              <a:buFont typeface="Arial" charset="0"/>
              <a:buChar char="•"/>
            </a:pPr>
            <a:r>
              <a:rPr lang="es-ES" sz="140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Realizar y apoyar actividades promocionales del turismo.</a:t>
            </a:r>
            <a:endParaRPr lang="es-EC" sz="1400">
              <a:solidFill>
                <a:srgbClr val="000000"/>
              </a:solidFill>
              <a:latin typeface="Calibri" charset="0"/>
              <a:ea typeface="ＭＳ Ｐゴシック" charset="0"/>
              <a:cs typeface="Arial" charset="0"/>
            </a:endParaRPr>
          </a:p>
          <a:p>
            <a:pPr marL="180975" algn="just">
              <a:buFont typeface="Arial" charset="0"/>
              <a:buChar char="•"/>
            </a:pPr>
            <a:r>
              <a:rPr lang="es-ES" sz="140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Canalización de requerimientos de prestadores de servicios turísticos a los GADM. </a:t>
            </a:r>
            <a:endParaRPr lang="es-EC" sz="1400">
              <a:solidFill>
                <a:srgbClr val="000000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81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427038"/>
            <a:ext cx="7543800" cy="868362"/>
          </a:xfrm>
        </p:spPr>
        <p:txBody>
          <a:bodyPr>
            <a:noAutofit/>
          </a:bodyPr>
          <a:lstStyle/>
          <a:p>
            <a:r>
              <a:rPr lang="es-ES" sz="3600" dirty="0" smtClean="0"/>
              <a:t>Ingresos de la Regulación de Actividades Turísticas</a:t>
            </a:r>
            <a:endParaRPr lang="es-ES" sz="3600" dirty="0"/>
          </a:p>
        </p:txBody>
      </p:sp>
      <p:graphicFrame>
        <p:nvGraphicFramePr>
          <p:cNvPr id="4" name="16 Diagrama"/>
          <p:cNvGraphicFramePr/>
          <p:nvPr>
            <p:extLst>
              <p:ext uri="{D42A27DB-BD31-4B8C-83A1-F6EECF244321}">
                <p14:modId xmlns:p14="http://schemas.microsoft.com/office/powerpoint/2010/main" val="1982553266"/>
              </p:ext>
            </p:extLst>
          </p:nvPr>
        </p:nvGraphicFramePr>
        <p:xfrm>
          <a:off x="1979712" y="1887488"/>
          <a:ext cx="4896544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9 Flecha abajo"/>
          <p:cNvSpPr/>
          <p:nvPr/>
        </p:nvSpPr>
        <p:spPr>
          <a:xfrm>
            <a:off x="4262425" y="3276600"/>
            <a:ext cx="597608" cy="68580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graphicFrame>
        <p:nvGraphicFramePr>
          <p:cNvPr id="6" name="20 Diagrama"/>
          <p:cNvGraphicFramePr/>
          <p:nvPr>
            <p:extLst>
              <p:ext uri="{D42A27DB-BD31-4B8C-83A1-F6EECF244321}">
                <p14:modId xmlns:p14="http://schemas.microsoft.com/office/powerpoint/2010/main" val="2383728876"/>
              </p:ext>
            </p:extLst>
          </p:nvPr>
        </p:nvGraphicFramePr>
        <p:xfrm>
          <a:off x="755576" y="3584104"/>
          <a:ext cx="7560840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8677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¡</a:t>
            </a:r>
            <a:r>
              <a:rPr lang="es-ES" dirty="0" smtClean="0"/>
              <a:t>Gracias!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802641" y="374182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s-ES" dirty="0">
                <a:solidFill>
                  <a:srgbClr val="17375E"/>
                </a:solidFill>
              </a:rPr>
              <a:t>Síguenos: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381" y="3968063"/>
            <a:ext cx="451750" cy="2032877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257581" y="3968060"/>
            <a:ext cx="2956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ES" dirty="0" err="1">
                <a:solidFill>
                  <a:srgbClr val="17375E"/>
                </a:solidFill>
              </a:rPr>
              <a:t>www.competencias.gob.ec</a:t>
            </a:r>
            <a:endParaRPr lang="es-ES" dirty="0">
              <a:solidFill>
                <a:srgbClr val="17375E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257581" y="4793245"/>
            <a:ext cx="3027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ES" dirty="0">
                <a:solidFill>
                  <a:srgbClr val="17375E"/>
                </a:solidFill>
              </a:rPr>
              <a:t>@</a:t>
            </a:r>
            <a:r>
              <a:rPr lang="es-ES" dirty="0" err="1">
                <a:solidFill>
                  <a:srgbClr val="17375E"/>
                </a:solidFill>
              </a:rPr>
              <a:t>competenciascnc</a:t>
            </a:r>
            <a:endParaRPr lang="es-ES" dirty="0">
              <a:solidFill>
                <a:srgbClr val="17375E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257581" y="5575377"/>
            <a:ext cx="311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ES" dirty="0">
                <a:solidFill>
                  <a:prstClr val="black"/>
                </a:solidFill>
              </a:rPr>
              <a:t>/</a:t>
            </a:r>
            <a:r>
              <a:rPr lang="es-ES" dirty="0" err="1">
                <a:solidFill>
                  <a:srgbClr val="17375E"/>
                </a:solidFill>
              </a:rPr>
              <a:t>ConsejoCompetencias</a:t>
            </a:r>
            <a:endParaRPr lang="es-ES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44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Personalizad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566</Words>
  <Application>Microsoft Office PowerPoint</Application>
  <PresentationFormat>Presentación en pantalla (4:3)</PresentationFormat>
  <Paragraphs>72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Diseño personalizado</vt:lpstr>
      <vt:lpstr>Presentación de PowerPoint</vt:lpstr>
      <vt:lpstr>Base Legal</vt:lpstr>
      <vt:lpstr>Modelo de Gestión</vt:lpstr>
      <vt:lpstr>Modelo de Gestión</vt:lpstr>
      <vt:lpstr>Modelo de Gestión</vt:lpstr>
      <vt:lpstr>Modelo de Gestión</vt:lpstr>
      <vt:lpstr>Ingresos de la Regulación de Actividades Turísticas</vt:lpstr>
      <vt:lpstr>¡Gracias!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 Lorena Santillan cabrera</dc:creator>
  <cp:lastModifiedBy>USUARIO</cp:lastModifiedBy>
  <cp:revision>14</cp:revision>
  <dcterms:created xsi:type="dcterms:W3CDTF">2016-02-26T18:13:54Z</dcterms:created>
  <dcterms:modified xsi:type="dcterms:W3CDTF">2017-11-21T16:01:27Z</dcterms:modified>
</cp:coreProperties>
</file>